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374" r:id="rId2"/>
    <p:sldId id="257" r:id="rId3"/>
    <p:sldId id="300" r:id="rId4"/>
    <p:sldId id="375" r:id="rId5"/>
    <p:sldId id="402" r:id="rId6"/>
    <p:sldId id="331" r:id="rId7"/>
    <p:sldId id="368" r:id="rId8"/>
    <p:sldId id="385" r:id="rId9"/>
    <p:sldId id="298" r:id="rId10"/>
    <p:sldId id="399" r:id="rId11"/>
    <p:sldId id="411" r:id="rId12"/>
    <p:sldId id="369" r:id="rId13"/>
    <p:sldId id="403" r:id="rId14"/>
    <p:sldId id="406" r:id="rId15"/>
    <p:sldId id="381" r:id="rId16"/>
    <p:sldId id="258" r:id="rId17"/>
    <p:sldId id="382" r:id="rId18"/>
    <p:sldId id="259" r:id="rId19"/>
    <p:sldId id="303" r:id="rId20"/>
    <p:sldId id="386" r:id="rId21"/>
    <p:sldId id="346" r:id="rId22"/>
    <p:sldId id="387" r:id="rId23"/>
    <p:sldId id="388" r:id="rId24"/>
    <p:sldId id="409" r:id="rId25"/>
    <p:sldId id="383" r:id="rId26"/>
    <p:sldId id="389" r:id="rId27"/>
    <p:sldId id="384" r:id="rId28"/>
    <p:sldId id="404" r:id="rId29"/>
    <p:sldId id="274" r:id="rId30"/>
    <p:sldId id="407" r:id="rId31"/>
    <p:sldId id="279" r:id="rId32"/>
    <p:sldId id="412" r:id="rId33"/>
    <p:sldId id="414" r:id="rId34"/>
    <p:sldId id="415" r:id="rId35"/>
    <p:sldId id="261" r:id="rId36"/>
    <p:sldId id="408" r:id="rId37"/>
    <p:sldId id="306" r:id="rId38"/>
    <p:sldId id="281" r:id="rId39"/>
    <p:sldId id="304" r:id="rId40"/>
    <p:sldId id="358" r:id="rId41"/>
    <p:sldId id="280" r:id="rId42"/>
    <p:sldId id="284" r:id="rId43"/>
    <p:sldId id="355" r:id="rId44"/>
    <p:sldId id="360" r:id="rId45"/>
    <p:sldId id="285" r:id="rId46"/>
    <p:sldId id="329" r:id="rId47"/>
    <p:sldId id="330" r:id="rId48"/>
    <p:sldId id="333" r:id="rId49"/>
    <p:sldId id="400" r:id="rId50"/>
  </p:sldIdLst>
  <p:sldSz cx="9144000" cy="6858000" type="screen4x3"/>
  <p:notesSz cx="7104063" cy="10234613"/>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9450D410-F355-9749-AB5E-CFDD23412985}">
          <p14:sldIdLst>
            <p14:sldId id="374"/>
            <p14:sldId id="257"/>
            <p14:sldId id="300"/>
            <p14:sldId id="375"/>
            <p14:sldId id="402"/>
            <p14:sldId id="331"/>
            <p14:sldId id="368"/>
            <p14:sldId id="385"/>
            <p14:sldId id="298"/>
            <p14:sldId id="399"/>
            <p14:sldId id="411"/>
            <p14:sldId id="369"/>
            <p14:sldId id="403"/>
            <p14:sldId id="406"/>
            <p14:sldId id="381"/>
            <p14:sldId id="258"/>
            <p14:sldId id="382"/>
            <p14:sldId id="259"/>
            <p14:sldId id="303"/>
            <p14:sldId id="386"/>
            <p14:sldId id="346"/>
            <p14:sldId id="387"/>
            <p14:sldId id="388"/>
            <p14:sldId id="409"/>
            <p14:sldId id="383"/>
            <p14:sldId id="389"/>
            <p14:sldId id="384"/>
            <p14:sldId id="404"/>
            <p14:sldId id="274"/>
            <p14:sldId id="407"/>
            <p14:sldId id="279"/>
            <p14:sldId id="412"/>
            <p14:sldId id="414"/>
            <p14:sldId id="415"/>
            <p14:sldId id="261"/>
            <p14:sldId id="408"/>
            <p14:sldId id="306"/>
          </p14:sldIdLst>
        </p14:section>
        <p14:section name="Sezione senza titolo" id="{63B94DB2-426A-D44A-810C-75EC675D7CDE}">
          <p14:sldIdLst>
            <p14:sldId id="281"/>
            <p14:sldId id="304"/>
            <p14:sldId id="358"/>
            <p14:sldId id="280"/>
            <p14:sldId id="284"/>
            <p14:sldId id="355"/>
            <p14:sldId id="360"/>
            <p14:sldId id="285"/>
            <p14:sldId id="329"/>
            <p14:sldId id="330"/>
            <p14:sldId id="333"/>
            <p14:sldId id="4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c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61B6E"/>
    <a:srgbClr val="E6E6E6"/>
    <a:srgbClr val="8865B3"/>
    <a:srgbClr val="36396E"/>
    <a:srgbClr val="908CFF"/>
    <a:srgbClr val="FED2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13"/>
    <p:restoredTop sz="91905"/>
  </p:normalViewPr>
  <p:slideViewPr>
    <p:cSldViewPr snapToGrid="0" snapToObjects="1">
      <p:cViewPr varScale="1">
        <p:scale>
          <a:sx n="90" d="100"/>
          <a:sy n="90" d="100"/>
        </p:scale>
        <p:origin x="1320" y="7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it-IT"/>
          </a:p>
        </p:txBody>
      </p:sp>
      <p:sp>
        <p:nvSpPr>
          <p:cNvPr id="3" name="Segnaposto data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fld id="{50254324-E6BE-9B4D-8E3C-BDD06BF9235E}" type="datetimeFigureOut">
              <a:rPr lang="it-IT" smtClean="0"/>
              <a:t>06/03/2025</a:t>
            </a:fld>
            <a:endParaRPr lang="it-IT"/>
          </a:p>
        </p:txBody>
      </p:sp>
      <p:sp>
        <p:nvSpPr>
          <p:cNvPr id="4" name="Segnaposto piè di pagina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lang="it-IT"/>
          </a:p>
        </p:txBody>
      </p:sp>
      <p:sp>
        <p:nvSpPr>
          <p:cNvPr id="5" name="Segnaposto numero diapositiva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fld id="{80FE9A8C-CE74-0A42-B902-8A55B21FC833}" type="slidenum">
              <a:rPr lang="it-IT" smtClean="0"/>
              <a:t>‹N›</a:t>
            </a:fld>
            <a:endParaRPr lang="it-IT"/>
          </a:p>
        </p:txBody>
      </p:sp>
    </p:spTree>
    <p:extLst>
      <p:ext uri="{BB962C8B-B14F-4D97-AF65-F5344CB8AC3E}">
        <p14:creationId xmlns:p14="http://schemas.microsoft.com/office/powerpoint/2010/main" val="3459274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it-IT"/>
          </a:p>
        </p:txBody>
      </p:sp>
      <p:sp>
        <p:nvSpPr>
          <p:cNvPr id="3" name="Segnaposto data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EB0C0B7B-C30D-A443-9D70-29D27FE0B5E3}" type="datetimeFigureOut">
              <a:rPr lang="it-IT" smtClean="0"/>
              <a:t>06/03/2025</a:t>
            </a:fld>
            <a:endParaRPr lang="it-IT"/>
          </a:p>
        </p:txBody>
      </p:sp>
      <p:sp>
        <p:nvSpPr>
          <p:cNvPr id="4" name="Segnaposto immagine diapositiva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it-IT"/>
          </a:p>
        </p:txBody>
      </p:sp>
      <p:sp>
        <p:nvSpPr>
          <p:cNvPr id="5" name="Segnaposto note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it-IT"/>
          </a:p>
        </p:txBody>
      </p:sp>
      <p:sp>
        <p:nvSpPr>
          <p:cNvPr id="7" name="Segnaposto numero diapositiva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32296501-AFB4-5747-A064-C7270EBF8EDB}" type="slidenum">
              <a:rPr lang="it-IT" smtClean="0"/>
              <a:t>‹N›</a:t>
            </a:fld>
            <a:endParaRPr lang="it-IT"/>
          </a:p>
        </p:txBody>
      </p:sp>
    </p:spTree>
    <p:extLst>
      <p:ext uri="{BB962C8B-B14F-4D97-AF65-F5344CB8AC3E}">
        <p14:creationId xmlns:p14="http://schemas.microsoft.com/office/powerpoint/2010/main" val="9228445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a:t>
            </a:fld>
            <a:endParaRPr lang="it-IT" dirty="0"/>
          </a:p>
        </p:txBody>
      </p:sp>
    </p:spTree>
    <p:extLst>
      <p:ext uri="{BB962C8B-B14F-4D97-AF65-F5344CB8AC3E}">
        <p14:creationId xmlns:p14="http://schemas.microsoft.com/office/powerpoint/2010/main" val="2563671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15</a:t>
            </a:fld>
            <a:endParaRPr lang="it-IT"/>
          </a:p>
        </p:txBody>
      </p:sp>
    </p:spTree>
    <p:extLst>
      <p:ext uri="{BB962C8B-B14F-4D97-AF65-F5344CB8AC3E}">
        <p14:creationId xmlns:p14="http://schemas.microsoft.com/office/powerpoint/2010/main" val="3987192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20</a:t>
            </a:fld>
            <a:endParaRPr lang="it-IT"/>
          </a:p>
        </p:txBody>
      </p:sp>
    </p:spTree>
    <p:extLst>
      <p:ext uri="{BB962C8B-B14F-4D97-AF65-F5344CB8AC3E}">
        <p14:creationId xmlns:p14="http://schemas.microsoft.com/office/powerpoint/2010/main" val="13977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21</a:t>
            </a:fld>
            <a:endParaRPr lang="it-IT"/>
          </a:p>
        </p:txBody>
      </p:sp>
    </p:spTree>
    <p:extLst>
      <p:ext uri="{BB962C8B-B14F-4D97-AF65-F5344CB8AC3E}">
        <p14:creationId xmlns:p14="http://schemas.microsoft.com/office/powerpoint/2010/main" val="683188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27</a:t>
            </a:fld>
            <a:endParaRPr lang="it-IT"/>
          </a:p>
        </p:txBody>
      </p:sp>
    </p:spTree>
    <p:extLst>
      <p:ext uri="{BB962C8B-B14F-4D97-AF65-F5344CB8AC3E}">
        <p14:creationId xmlns:p14="http://schemas.microsoft.com/office/powerpoint/2010/main" val="492836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28</a:t>
            </a:fld>
            <a:endParaRPr lang="it-IT"/>
          </a:p>
        </p:txBody>
      </p:sp>
    </p:spTree>
    <p:extLst>
      <p:ext uri="{BB962C8B-B14F-4D97-AF65-F5344CB8AC3E}">
        <p14:creationId xmlns:p14="http://schemas.microsoft.com/office/powerpoint/2010/main" val="511287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2296501-AFB4-5747-A064-C7270EBF8EDB}" type="slidenum">
              <a:rPr lang="it-IT" smtClean="0"/>
              <a:t>38</a:t>
            </a:fld>
            <a:endParaRPr lang="it-IT"/>
          </a:p>
        </p:txBody>
      </p:sp>
    </p:spTree>
    <p:extLst>
      <p:ext uri="{BB962C8B-B14F-4D97-AF65-F5344CB8AC3E}">
        <p14:creationId xmlns:p14="http://schemas.microsoft.com/office/powerpoint/2010/main" val="2712243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96501-AFB4-5747-A064-C7270EBF8EDB}" type="slidenum">
              <a:rPr lang="it-IT" smtClean="0"/>
              <a:t>45</a:t>
            </a:fld>
            <a:endParaRPr lang="it-IT"/>
          </a:p>
        </p:txBody>
      </p:sp>
    </p:spTree>
    <p:extLst>
      <p:ext uri="{BB962C8B-B14F-4D97-AF65-F5344CB8AC3E}">
        <p14:creationId xmlns:p14="http://schemas.microsoft.com/office/powerpoint/2010/main" val="1224650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96501-AFB4-5747-A064-C7270EBF8EDB}" type="slidenum">
              <a:rPr lang="it-IT" smtClean="0"/>
              <a:t>48</a:t>
            </a:fld>
            <a:endParaRPr lang="it-IT"/>
          </a:p>
        </p:txBody>
      </p:sp>
    </p:spTree>
    <p:extLst>
      <p:ext uri="{BB962C8B-B14F-4D97-AF65-F5344CB8AC3E}">
        <p14:creationId xmlns:p14="http://schemas.microsoft.com/office/powerpoint/2010/main" val="154925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4</a:t>
            </a:fld>
            <a:endParaRPr lang="it-IT"/>
          </a:p>
        </p:txBody>
      </p:sp>
    </p:spTree>
    <p:extLst>
      <p:ext uri="{BB962C8B-B14F-4D97-AF65-F5344CB8AC3E}">
        <p14:creationId xmlns:p14="http://schemas.microsoft.com/office/powerpoint/2010/main" val="267736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5</a:t>
            </a:fld>
            <a:endParaRPr lang="it-IT"/>
          </a:p>
        </p:txBody>
      </p:sp>
    </p:spTree>
    <p:extLst>
      <p:ext uri="{BB962C8B-B14F-4D97-AF65-F5344CB8AC3E}">
        <p14:creationId xmlns:p14="http://schemas.microsoft.com/office/powerpoint/2010/main" val="299581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8</a:t>
            </a:fld>
            <a:endParaRPr lang="it-IT"/>
          </a:p>
        </p:txBody>
      </p:sp>
    </p:spTree>
    <p:extLst>
      <p:ext uri="{BB962C8B-B14F-4D97-AF65-F5344CB8AC3E}">
        <p14:creationId xmlns:p14="http://schemas.microsoft.com/office/powerpoint/2010/main" val="431375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10</a:t>
            </a:fld>
            <a:endParaRPr lang="it-IT"/>
          </a:p>
        </p:txBody>
      </p:sp>
    </p:spTree>
    <p:extLst>
      <p:ext uri="{BB962C8B-B14F-4D97-AF65-F5344CB8AC3E}">
        <p14:creationId xmlns:p14="http://schemas.microsoft.com/office/powerpoint/2010/main" val="316910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2BD76-36BD-4350-B087-3677E067A52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49E6074-EB6A-4D2F-5C88-F0FD2429985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968F61A-9533-3B9F-EDB9-B686FF63F11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D742B47-9071-3649-80FA-14060FDF81BA}"/>
              </a:ext>
            </a:extLst>
          </p:cNvPr>
          <p:cNvSpPr>
            <a:spLocks noGrp="1"/>
          </p:cNvSpPr>
          <p:nvPr>
            <p:ph type="sldNum" sz="quarter" idx="5"/>
          </p:nvPr>
        </p:nvSpPr>
        <p:spPr/>
        <p:txBody>
          <a:bodyPr/>
          <a:lstStyle/>
          <a:p>
            <a:fld id="{32296501-AFB4-5747-A064-C7270EBF8EDB}" type="slidenum">
              <a:rPr lang="it-IT" smtClean="0"/>
              <a:t>11</a:t>
            </a:fld>
            <a:endParaRPr lang="it-IT"/>
          </a:p>
        </p:txBody>
      </p:sp>
    </p:spTree>
    <p:extLst>
      <p:ext uri="{BB962C8B-B14F-4D97-AF65-F5344CB8AC3E}">
        <p14:creationId xmlns:p14="http://schemas.microsoft.com/office/powerpoint/2010/main" val="153939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12</a:t>
            </a:fld>
            <a:endParaRPr lang="it-IT"/>
          </a:p>
        </p:txBody>
      </p:sp>
    </p:spTree>
    <p:extLst>
      <p:ext uri="{BB962C8B-B14F-4D97-AF65-F5344CB8AC3E}">
        <p14:creationId xmlns:p14="http://schemas.microsoft.com/office/powerpoint/2010/main" val="2961848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13</a:t>
            </a:fld>
            <a:endParaRPr lang="it-IT"/>
          </a:p>
        </p:txBody>
      </p:sp>
    </p:spTree>
    <p:extLst>
      <p:ext uri="{BB962C8B-B14F-4D97-AF65-F5344CB8AC3E}">
        <p14:creationId xmlns:p14="http://schemas.microsoft.com/office/powerpoint/2010/main" val="2124960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14</a:t>
            </a:fld>
            <a:endParaRPr lang="it-IT"/>
          </a:p>
        </p:txBody>
      </p:sp>
    </p:spTree>
    <p:extLst>
      <p:ext uri="{BB962C8B-B14F-4D97-AF65-F5344CB8AC3E}">
        <p14:creationId xmlns:p14="http://schemas.microsoft.com/office/powerpoint/2010/main" val="3091752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CDABF23-AD48-2C46-9892-5AFA46879CE8}" type="datetime1">
              <a:rPr lang="it-IT" smtClean="0"/>
              <a:t>06/03/2025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2801711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5269365-3350-7F43-9BAA-C2F25AF36A7C}" type="datetime1">
              <a:rPr lang="it-IT" smtClean="0"/>
              <a:t>06/03/2025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358863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2E77050-AB1B-014F-A0A7-8BD0FE0BFB5A}" type="datetime1">
              <a:rPr lang="it-IT" smtClean="0"/>
              <a:t>06/03/2025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320980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55E49AF-AA82-3B43-A71A-647AE8984514}" type="datetime1">
              <a:rPr lang="it-IT" smtClean="0"/>
              <a:t>06/03/2025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3020562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CE8E7CCA-D456-204D-A2A2-9177805F4E4B}" type="datetime1">
              <a:rPr lang="it-IT" smtClean="0"/>
              <a:t>06/03/2025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137071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8741526-D9AD-D240-8BE5-D0B71651315F}" type="datetime1">
              <a:rPr lang="it-IT" smtClean="0"/>
              <a:t>06/03/2025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224395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315FB45-78C7-604E-BB55-451FEE5745CD}" type="datetime1">
              <a:rPr lang="it-IT" smtClean="0"/>
              <a:t>06/03/2025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266460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ADFB98F-01D3-0844-BC47-5EF57FC3D399}" type="datetime1">
              <a:rPr lang="it-IT" smtClean="0"/>
              <a:t>06/03/2025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123466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E38EADB-04D6-5645-BF3C-886E8BE3A127}" type="datetime1">
              <a:rPr lang="it-IT" smtClean="0"/>
              <a:t>06/03/2025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2947110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5A42229B-E018-7348-8A7B-601B00ECF5AD}" type="datetime1">
              <a:rPr lang="it-IT" smtClean="0"/>
              <a:t>06/03/2025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332786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73C1E95-F70F-9F40-B6A8-349DEA615FEB}" type="datetime1">
              <a:rPr lang="it-IT" smtClean="0"/>
              <a:t>06/03/2025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2460179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E9A1F-395B-1644-9873-5AB745D48E81}" type="datetime1">
              <a:rPr lang="it-IT" smtClean="0"/>
              <a:t>06/03/2025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C7BC4-C742-3C46-A1C6-684B80F996CE}" type="slidenum">
              <a:rPr lang="it-IT" smtClean="0"/>
              <a:t>‹N›</a:t>
            </a:fld>
            <a:endParaRPr lang="it-IT"/>
          </a:p>
        </p:txBody>
      </p:sp>
    </p:spTree>
    <p:extLst>
      <p:ext uri="{BB962C8B-B14F-4D97-AF65-F5344CB8AC3E}">
        <p14:creationId xmlns:p14="http://schemas.microsoft.com/office/powerpoint/2010/main" val="135151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png"/><Relationship Id="rId18" Type="http://schemas.openxmlformats.org/officeDocument/2006/relationships/image" Target="../media/image28.jp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g"/><Relationship Id="rId2" Type="http://schemas.openxmlformats.org/officeDocument/2006/relationships/notesSlide" Target="../notesSlides/notesSlide5.xml"/><Relationship Id="rId16" Type="http://schemas.openxmlformats.org/officeDocument/2006/relationships/image" Target="../media/image26.jpg"/><Relationship Id="rId20"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png"/><Relationship Id="rId15" Type="http://schemas.openxmlformats.org/officeDocument/2006/relationships/image" Target="../media/image25.jpg"/><Relationship Id="rId10" Type="http://schemas.openxmlformats.org/officeDocument/2006/relationships/image" Target="../media/image20.png"/><Relationship Id="rId19" Type="http://schemas.openxmlformats.org/officeDocument/2006/relationships/image" Target="../media/image29.jpg"/><Relationship Id="rId4" Type="http://schemas.openxmlformats.org/officeDocument/2006/relationships/image" Target="../media/image5.jpg"/><Relationship Id="rId9" Type="http://schemas.openxmlformats.org/officeDocument/2006/relationships/image" Target="../media/image19.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hyperlink" Target="mailto:international@unina.it" TargetMode="External"/><Relationship Id="rId2" Type="http://schemas.openxmlformats.org/officeDocument/2006/relationships/hyperlink" Target="https://mobility.unina.it/" TargetMode="Externa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cla@unina.it"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png"/><Relationship Id="rId4" Type="http://schemas.openxmlformats.org/officeDocument/2006/relationships/hyperlink" Target="http://www.cla.unina.i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1.sv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www.adisurcampania.it/" TargetMode="External"/><Relationship Id="rId7"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rasmus-plus.ec.europa.eu/it/erasmus-programme-guide"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unina.it/didattica/opportunita-studenti/erasmus/programma#p_p_id_101_INSTANCE_eQMIFo6IXmuz_"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unina.it/documents/11958/21043453/ER.2020.21_guida.copertura.assicurativa.pdf" TargetMode="Externa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hyperlink" Target="http://www.salute.gov.it/" TargetMode="External"/><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3.xml.rels><?xml version="1.0" encoding="UTF-8" standalone="yes"?>
<Relationships xmlns="http://schemas.openxmlformats.org/package/2006/relationships"><Relationship Id="rId3" Type="http://schemas.openxmlformats.org/officeDocument/2006/relationships/hyperlink" Target="mailto:direzione.dicmapi@unina.it" TargetMode="External"/><Relationship Id="rId2" Type="http://schemas.openxmlformats.org/officeDocument/2006/relationships/hyperlink" Target="mailto:desidery@unina.it" TargetMode="Externa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png"/><Relationship Id="rId4" Type="http://schemas.openxmlformats.org/officeDocument/2006/relationships/hyperlink" Target="mailto:international@unina.i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desidery@unina.it" TargetMode="External"/><Relationship Id="rId7" Type="http://schemas.openxmlformats.org/officeDocument/2006/relationships/image" Target="../media/image57.png"/><Relationship Id="rId2" Type="http://schemas.openxmlformats.org/officeDocument/2006/relationships/hyperlink" Target="mailto:international@unina.it" TargetMode="External"/><Relationship Id="rId1" Type="http://schemas.openxmlformats.org/officeDocument/2006/relationships/slideLayout" Target="../slideLayouts/slideLayout2.xml"/><Relationship Id="rId6" Type="http://schemas.openxmlformats.org/officeDocument/2006/relationships/hyperlink" Target="mailto:Felice.sansone2@unina.it" TargetMode="External"/><Relationship Id="rId5" Type="http://schemas.openxmlformats.org/officeDocument/2006/relationships/hyperlink" Target="mailto:antonia.collini@unina.it" TargetMode="External"/><Relationship Id="rId4" Type="http://schemas.openxmlformats.org/officeDocument/2006/relationships/hyperlink" Target="mailto:marco.barreca@unina.it" TargetMode="External"/><Relationship Id="rId9" Type="http://schemas.openxmlformats.org/officeDocument/2006/relationships/image" Target="../media/image5.jpg"/></Relationships>
</file>

<file path=ppt/slides/_rels/slide47.xml.rels><?xml version="1.0" encoding="UTF-8" standalone="yes"?>
<Relationships xmlns="http://schemas.openxmlformats.org/package/2006/relationships"><Relationship Id="rId8" Type="http://schemas.openxmlformats.org/officeDocument/2006/relationships/hyperlink" Target="mailto:ambrogi@unina.it" TargetMode="External"/><Relationship Id="rId13" Type="http://schemas.openxmlformats.org/officeDocument/2006/relationships/hyperlink" Target="http://www.dicmapi.unina.it/" TargetMode="External"/><Relationship Id="rId3" Type="http://schemas.openxmlformats.org/officeDocument/2006/relationships/hyperlink" Target="mailto:giovanni.ianniruberto@unina.it" TargetMode="External"/><Relationship Id="rId7" Type="http://schemas.openxmlformats.org/officeDocument/2006/relationships/hyperlink" Target="mailto:ernesto.dimaio@unina.it" TargetMode="External"/><Relationship Id="rId12" Type="http://schemas.openxmlformats.org/officeDocument/2006/relationships/hyperlink" Target="http://bioengineering.unina.it/" TargetMode="External"/><Relationship Id="rId2" Type="http://schemas.openxmlformats.org/officeDocument/2006/relationships/hyperlink" Target="mailto:giovanna.tomaiuolo@unina.it" TargetMode="External"/><Relationship Id="rId1" Type="http://schemas.openxmlformats.org/officeDocument/2006/relationships/slideLayout" Target="../slideLayouts/slideLayout2.xml"/><Relationship Id="rId6" Type="http://schemas.openxmlformats.org/officeDocument/2006/relationships/hyperlink" Target="mailto:david.dannhauser@unina.it" TargetMode="External"/><Relationship Id="rId11" Type="http://schemas.openxmlformats.org/officeDocument/2006/relationships/hyperlink" Target="http://www.scingmat.unina.it/" TargetMode="External"/><Relationship Id="rId5" Type="http://schemas.openxmlformats.org/officeDocument/2006/relationships/hyperlink" Target="mailto:enza.torino@unina.it" TargetMode="External"/><Relationship Id="rId15" Type="http://schemas.openxmlformats.org/officeDocument/2006/relationships/image" Target="../media/image5.jpg"/><Relationship Id="rId10" Type="http://schemas.openxmlformats.org/officeDocument/2006/relationships/hyperlink" Target="http://www.ingchim.unina.it/" TargetMode="External"/><Relationship Id="rId4" Type="http://schemas.openxmlformats.org/officeDocument/2006/relationships/hyperlink" Target="mailto:maventre@unina.it" TargetMode="External"/><Relationship Id="rId9" Type="http://schemas.openxmlformats.org/officeDocument/2006/relationships/image" Target="../media/image57.png"/><Relationship Id="rId1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unina.it/documents/11958/15753127/TABELLA%20DICMAPI%202018_19.pdf" TargetMode="Externa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jpg"/><Relationship Id="rId4" Type="http://schemas.openxmlformats.org/officeDocument/2006/relationships/image" Target="../media/image10.sv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531620" y="265771"/>
            <a:ext cx="5200650" cy="1228945"/>
          </a:xfrm>
          <a:solidFill>
            <a:schemeClr val="tx2">
              <a:lumMod val="40000"/>
              <a:lumOff val="60000"/>
            </a:schemeClr>
          </a:solidFill>
        </p:spPr>
        <p:txBody>
          <a:bodyPr anchor="ctr" anchorCtr="0">
            <a:noAutofit/>
          </a:bodyPr>
          <a:lstStyle/>
          <a:p>
            <a:r>
              <a:rPr lang="it-IT" sz="2500" b="1" dirty="0">
                <a:latin typeface="Book Antiqua" panose="02040602050305030304" pitchFamily="18" charset="0"/>
              </a:rPr>
              <a:t>Erasmus Program </a:t>
            </a:r>
            <a:br>
              <a:rPr lang="it-IT" sz="2500" dirty="0">
                <a:latin typeface="Book Antiqua" panose="02040602050305030304" pitchFamily="18" charset="0"/>
              </a:rPr>
            </a:br>
            <a:r>
              <a:rPr lang="it-IT" sz="2500" i="1" dirty="0">
                <a:latin typeface="Book Antiqua" panose="02040602050305030304" pitchFamily="18" charset="0"/>
              </a:rPr>
              <a:t>Changing lives, opening minds </a:t>
            </a:r>
          </a:p>
        </p:txBody>
      </p:sp>
      <p:sp>
        <p:nvSpPr>
          <p:cNvPr id="3" name="Sottotitolo 2"/>
          <p:cNvSpPr>
            <a:spLocks noGrp="1"/>
          </p:cNvSpPr>
          <p:nvPr>
            <p:ph type="subTitle" idx="1"/>
          </p:nvPr>
        </p:nvSpPr>
        <p:spPr>
          <a:xfrm>
            <a:off x="287251" y="5277779"/>
            <a:ext cx="5627552" cy="1314450"/>
          </a:xfrm>
          <a:solidFill>
            <a:schemeClr val="tx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normAutofit fontScale="70000" lnSpcReduction="20000"/>
          </a:bodyPr>
          <a:lstStyle/>
          <a:p>
            <a:pPr>
              <a:lnSpc>
                <a:spcPct val="120000"/>
              </a:lnSpc>
              <a:spcBef>
                <a:spcPct val="0"/>
              </a:spcBef>
            </a:pPr>
            <a:r>
              <a:rPr lang="en-US" sz="3300" dirty="0" err="1">
                <a:solidFill>
                  <a:schemeClr val="tx1"/>
                </a:solidFill>
                <a:latin typeface="Book Antiqua" panose="02040602050305030304" pitchFamily="18" charset="0"/>
                <a:ea typeface="+mj-ea"/>
                <a:cs typeface="+mj-cs"/>
              </a:rPr>
              <a:t>DICMaPI</a:t>
            </a:r>
            <a:r>
              <a:rPr lang="en-US" sz="3300" dirty="0">
                <a:solidFill>
                  <a:schemeClr val="tx1"/>
                </a:solidFill>
                <a:latin typeface="Book Antiqua" panose="02040602050305030304" pitchFamily="18" charset="0"/>
                <a:ea typeface="+mj-ea"/>
                <a:cs typeface="+mj-cs"/>
              </a:rPr>
              <a:t> Information Day of the Erasmus+ Call 2025/2026 February 28, 2025 at 11:00 a.m. - </a:t>
            </a:r>
            <a:r>
              <a:rPr lang="en-US" sz="3300" dirty="0" err="1">
                <a:solidFill>
                  <a:schemeClr val="tx1"/>
                </a:solidFill>
                <a:latin typeface="Book Antiqua" panose="02040602050305030304" pitchFamily="18" charset="0"/>
                <a:ea typeface="+mj-ea"/>
                <a:cs typeface="+mj-cs"/>
              </a:rPr>
              <a:t>MicrosoftTeams</a:t>
            </a:r>
            <a:endParaRPr lang="it-IT" sz="3300" dirty="0">
              <a:solidFill>
                <a:schemeClr val="tx1"/>
              </a:solidFill>
              <a:latin typeface="Book Antiqua" panose="02040602050305030304" pitchFamily="18" charset="0"/>
              <a:ea typeface="+mj-ea"/>
              <a:cs typeface="+mj-cs"/>
            </a:endParaRPr>
          </a:p>
        </p:txBody>
      </p:sp>
      <p:sp>
        <p:nvSpPr>
          <p:cNvPr id="5" name="Frame 4">
            <a:extLst>
              <a:ext uri="{FF2B5EF4-FFF2-40B4-BE49-F238E27FC236}">
                <a16:creationId xmlns:a16="http://schemas.microsoft.com/office/drawing/2014/main" id="{FD341ACA-D804-E544-949A-B0C722B2AEE8}"/>
              </a:ext>
            </a:extLst>
          </p:cNvPr>
          <p:cNvSpPr/>
          <p:nvPr/>
        </p:nvSpPr>
        <p:spPr>
          <a:xfrm>
            <a:off x="192024" y="201168"/>
            <a:ext cx="8759952" cy="6455664"/>
          </a:xfrm>
          <a:prstGeom prst="frame">
            <a:avLst>
              <a:gd name="adj1" fmla="val 1358"/>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350" dirty="0">
              <a:solidFill>
                <a:schemeClr val="tx1"/>
              </a:solidFill>
            </a:endParaRPr>
          </a:p>
        </p:txBody>
      </p:sp>
      <p:pic>
        <p:nvPicPr>
          <p:cNvPr id="1026" name="Picture 2" descr="logo dicmapi">
            <a:extLst>
              <a:ext uri="{FF2B5EF4-FFF2-40B4-BE49-F238E27FC236}">
                <a16:creationId xmlns:a16="http://schemas.microsoft.com/office/drawing/2014/main" id="{7171EF2F-B113-3843-9828-3A4A3871E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71" y="335997"/>
            <a:ext cx="2124478" cy="116434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8E06B9B3-9B16-E76C-4431-69AF340AD9EA}"/>
              </a:ext>
            </a:extLst>
          </p:cNvPr>
          <p:cNvPicPr>
            <a:picLocks noChangeAspect="1"/>
          </p:cNvPicPr>
          <p:nvPr/>
        </p:nvPicPr>
        <p:blipFill>
          <a:blip r:embed="rId5"/>
          <a:stretch>
            <a:fillRect/>
          </a:stretch>
        </p:blipFill>
        <p:spPr>
          <a:xfrm>
            <a:off x="287251" y="335997"/>
            <a:ext cx="1244369" cy="1142121"/>
          </a:xfrm>
          <a:prstGeom prst="rect">
            <a:avLst/>
          </a:prstGeom>
        </p:spPr>
      </p:pic>
    </p:spTree>
    <p:extLst>
      <p:ext uri="{BB962C8B-B14F-4D97-AF65-F5344CB8AC3E}">
        <p14:creationId xmlns:p14="http://schemas.microsoft.com/office/powerpoint/2010/main" val="2208188988"/>
      </p:ext>
    </p:extLst>
  </p:cSld>
  <p:clrMapOvr>
    <a:masterClrMapping/>
  </p:clrMapOvr>
  <mc:AlternateContent xmlns:mc="http://schemas.openxmlformats.org/markup-compatibility/2006" xmlns:p14="http://schemas.microsoft.com/office/powerpoint/2010/main">
    <mc:Choice Requires="p14">
      <p:transition spd="slow" p14:dur="2000" advTm="1455"/>
    </mc:Choice>
    <mc:Fallback xmlns="">
      <p:transition spd="slow" advTm="145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A733533-0823-DCDC-EEE5-51F18F51CE61}"/>
              </a:ext>
            </a:extLst>
          </p:cNvPr>
          <p:cNvSpPr/>
          <p:nvPr/>
        </p:nvSpPr>
        <p:spPr>
          <a:xfrm>
            <a:off x="1085913" y="249253"/>
            <a:ext cx="6344871" cy="646331"/>
          </a:xfrm>
          <a:prstGeom prst="rect">
            <a:avLst/>
          </a:prstGeom>
          <a:solidFill>
            <a:schemeClr val="tx2">
              <a:lumMod val="40000"/>
              <a:lumOff val="60000"/>
              <a:alpha val="72000"/>
            </a:schemeClr>
          </a:solidFill>
          <a:ln>
            <a:solidFill>
              <a:schemeClr val="tx1"/>
            </a:solidFill>
          </a:ln>
        </p:spPr>
        <p:txBody>
          <a:bodyPr wrap="square" lIns="91440" tIns="45720" rIns="91440" bIns="45720">
            <a:spAutoFit/>
          </a:bodyPr>
          <a:lstStyle/>
          <a:p>
            <a:pPr algn="ctr"/>
            <a:r>
              <a:rPr lang="it-IT" sz="3600" b="0" cap="none" spc="0" dirty="0" err="1">
                <a:ln w="0"/>
                <a:solidFill>
                  <a:schemeClr val="tx1"/>
                </a:solidFill>
                <a:effectLst>
                  <a:outerShdw blurRad="38100" dist="19050" dir="2700000" algn="tl" rotWithShape="0">
                    <a:schemeClr val="dk1">
                      <a:alpha val="40000"/>
                    </a:schemeClr>
                  </a:outerShdw>
                </a:effectLst>
                <a:latin typeface="Book Antiqua" panose="02040602050305030304" pitchFamily="18" charset="0"/>
              </a:rPr>
              <a:t>Selection</a:t>
            </a:r>
            <a:endParaRPr lang="it-IT" sz="3600" b="0" cap="none" spc="0" dirty="0">
              <a:ln w="0"/>
              <a:solidFill>
                <a:schemeClr val="tx1"/>
              </a:solidFill>
              <a:effectLst>
                <a:outerShdw blurRad="38100" dist="19050" dir="2700000" algn="tl" rotWithShape="0">
                  <a:schemeClr val="dk1">
                    <a:alpha val="40000"/>
                  </a:schemeClr>
                </a:outerShdw>
              </a:effectLst>
              <a:latin typeface="Book Antiqua" panose="02040602050305030304" pitchFamily="18" charset="0"/>
            </a:endParaRPr>
          </a:p>
        </p:txBody>
      </p:sp>
      <p:pic>
        <p:nvPicPr>
          <p:cNvPr id="10" name="Picture 2" descr="logo dicmapi">
            <a:extLst>
              <a:ext uri="{FF2B5EF4-FFF2-40B4-BE49-F238E27FC236}">
                <a16:creationId xmlns:a16="http://schemas.microsoft.com/office/drawing/2014/main" id="{304C175A-9FA7-09DD-7D69-14B4AC3A5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271" y="262714"/>
            <a:ext cx="1503729" cy="6194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79851FDC-4F7D-2435-5FCF-5FCDDEDF4600}"/>
              </a:ext>
            </a:extLst>
          </p:cNvPr>
          <p:cNvPicPr>
            <a:picLocks noChangeAspect="1"/>
          </p:cNvPicPr>
          <p:nvPr/>
        </p:nvPicPr>
        <p:blipFill>
          <a:blip r:embed="rId4"/>
          <a:stretch>
            <a:fillRect/>
          </a:stretch>
        </p:blipFill>
        <p:spPr>
          <a:xfrm>
            <a:off x="194252" y="244059"/>
            <a:ext cx="682174" cy="638065"/>
          </a:xfrm>
          <a:prstGeom prst="rect">
            <a:avLst/>
          </a:prstGeom>
          <a:ln>
            <a:noFill/>
          </a:ln>
        </p:spPr>
      </p:pic>
      <p:sp>
        <p:nvSpPr>
          <p:cNvPr id="3" name="CasellaDiTesto 2">
            <a:extLst>
              <a:ext uri="{FF2B5EF4-FFF2-40B4-BE49-F238E27FC236}">
                <a16:creationId xmlns:a16="http://schemas.microsoft.com/office/drawing/2014/main" id="{CE8530E6-429E-5BD1-55B1-11D438CA9133}"/>
              </a:ext>
            </a:extLst>
          </p:cNvPr>
          <p:cNvSpPr txBox="1"/>
          <p:nvPr/>
        </p:nvSpPr>
        <p:spPr>
          <a:xfrm>
            <a:off x="603314" y="966941"/>
            <a:ext cx="8352323" cy="1326517"/>
          </a:xfrm>
          <a:prstGeom prst="rect">
            <a:avLst/>
          </a:prstGeom>
          <a:noFill/>
        </p:spPr>
        <p:txBody>
          <a:bodyPr wrap="square">
            <a:spAutoFit/>
          </a:bodyPr>
          <a:lstStyle/>
          <a:p>
            <a:pPr marL="68580" marR="311150" indent="-6350" algn="just">
              <a:lnSpc>
                <a:spcPct val="106000"/>
              </a:lnSpc>
              <a:spcAft>
                <a:spcPts val="580"/>
              </a:spcAft>
            </a:pPr>
            <a:r>
              <a:rPr lang="en-US" sz="1800" kern="100" dirty="0">
                <a:solidFill>
                  <a:srgbClr val="000000"/>
                </a:solidFill>
                <a:effectLst/>
                <a:latin typeface="Times New Roman" panose="02020603050405020304" pitchFamily="18" charset="0"/>
                <a:ea typeface="Times New Roman" panose="02020603050405020304" pitchFamily="18" charset="0"/>
              </a:rPr>
              <a:t>The selection is the exclusive responsibility of the Departments/ Schools and takes place, for students of the three-year courses of study, single cycle master and master on the basis of the following algorithms:  </a:t>
            </a:r>
          </a:p>
          <a:p>
            <a:pPr marL="68580" marR="311150" indent="-6350" algn="just">
              <a:lnSpc>
                <a:spcPct val="106000"/>
              </a:lnSpc>
              <a:spcAft>
                <a:spcPts val="580"/>
              </a:spcAft>
            </a:pPr>
            <a:r>
              <a:rPr lang="en-US" sz="1800" kern="100" dirty="0">
                <a:solidFill>
                  <a:srgbClr val="000000"/>
                </a:solidFill>
                <a:effectLst/>
                <a:latin typeface="Times New Roman" panose="02020603050405020304" pitchFamily="18" charset="0"/>
                <a:ea typeface="Times New Roman" panose="02020603050405020304" pitchFamily="18" charset="0"/>
              </a:rPr>
              <a:t> BACHELOR DEGREE (LT) AND SINGLE CYCLE (LMCU) </a:t>
            </a:r>
          </a:p>
        </p:txBody>
      </p:sp>
      <p:grpSp>
        <p:nvGrpSpPr>
          <p:cNvPr id="5" name="Group 23433">
            <a:extLst>
              <a:ext uri="{FF2B5EF4-FFF2-40B4-BE49-F238E27FC236}">
                <a16:creationId xmlns:a16="http://schemas.microsoft.com/office/drawing/2014/main" id="{9A410706-0E4F-44B4-DDC7-C31016D2C613}"/>
              </a:ext>
            </a:extLst>
          </p:cNvPr>
          <p:cNvGrpSpPr/>
          <p:nvPr/>
        </p:nvGrpSpPr>
        <p:grpSpPr>
          <a:xfrm>
            <a:off x="876426" y="2316149"/>
            <a:ext cx="2644140" cy="356235"/>
            <a:chOff x="0" y="0"/>
            <a:chExt cx="2644140" cy="356616"/>
          </a:xfrm>
        </p:grpSpPr>
        <p:pic>
          <p:nvPicPr>
            <p:cNvPr id="6" name="Picture 555">
              <a:extLst>
                <a:ext uri="{FF2B5EF4-FFF2-40B4-BE49-F238E27FC236}">
                  <a16:creationId xmlns:a16="http://schemas.microsoft.com/office/drawing/2014/main" id="{B4DBE37F-AE7B-3751-08CA-AB1E14BAB4C6}"/>
                </a:ext>
              </a:extLst>
            </p:cNvPr>
            <p:cNvPicPr/>
            <p:nvPr/>
          </p:nvPicPr>
          <p:blipFill>
            <a:blip r:embed="rId5"/>
            <a:stretch>
              <a:fillRect/>
            </a:stretch>
          </p:blipFill>
          <p:spPr>
            <a:xfrm>
              <a:off x="18288" y="0"/>
              <a:ext cx="2532888" cy="155448"/>
            </a:xfrm>
            <a:prstGeom prst="rect">
              <a:avLst/>
            </a:prstGeom>
          </p:spPr>
        </p:pic>
        <p:pic>
          <p:nvPicPr>
            <p:cNvPr id="9" name="Picture 557">
              <a:extLst>
                <a:ext uri="{FF2B5EF4-FFF2-40B4-BE49-F238E27FC236}">
                  <a16:creationId xmlns:a16="http://schemas.microsoft.com/office/drawing/2014/main" id="{D915E12F-1002-0428-E266-F511EB763F5F}"/>
                </a:ext>
              </a:extLst>
            </p:cNvPr>
            <p:cNvPicPr/>
            <p:nvPr/>
          </p:nvPicPr>
          <p:blipFill>
            <a:blip r:embed="rId6"/>
            <a:stretch>
              <a:fillRect/>
            </a:stretch>
          </p:blipFill>
          <p:spPr>
            <a:xfrm>
              <a:off x="2569464" y="146304"/>
              <a:ext cx="74676" cy="9142"/>
            </a:xfrm>
            <a:prstGeom prst="rect">
              <a:avLst/>
            </a:prstGeom>
          </p:spPr>
        </p:pic>
        <p:pic>
          <p:nvPicPr>
            <p:cNvPr id="12" name="Picture 559">
              <a:extLst>
                <a:ext uri="{FF2B5EF4-FFF2-40B4-BE49-F238E27FC236}">
                  <a16:creationId xmlns:a16="http://schemas.microsoft.com/office/drawing/2014/main" id="{3191E095-4F56-4DD0-4AB3-C068FC9AAF65}"/>
                </a:ext>
              </a:extLst>
            </p:cNvPr>
            <p:cNvPicPr/>
            <p:nvPr/>
          </p:nvPicPr>
          <p:blipFill>
            <a:blip r:embed="rId7"/>
            <a:stretch>
              <a:fillRect/>
            </a:stretch>
          </p:blipFill>
          <p:spPr>
            <a:xfrm>
              <a:off x="9144" y="155448"/>
              <a:ext cx="2633472" cy="45720"/>
            </a:xfrm>
            <a:prstGeom prst="rect">
              <a:avLst/>
            </a:prstGeom>
          </p:spPr>
        </p:pic>
        <p:pic>
          <p:nvPicPr>
            <p:cNvPr id="13" name="Picture 561">
              <a:extLst>
                <a:ext uri="{FF2B5EF4-FFF2-40B4-BE49-F238E27FC236}">
                  <a16:creationId xmlns:a16="http://schemas.microsoft.com/office/drawing/2014/main" id="{31ECCBB8-9CEE-1A43-52ED-EF002D452095}"/>
                </a:ext>
              </a:extLst>
            </p:cNvPr>
            <p:cNvPicPr/>
            <p:nvPr/>
          </p:nvPicPr>
          <p:blipFill>
            <a:blip r:embed="rId8"/>
            <a:stretch>
              <a:fillRect/>
            </a:stretch>
          </p:blipFill>
          <p:spPr>
            <a:xfrm>
              <a:off x="2587752" y="192024"/>
              <a:ext cx="56388" cy="9142"/>
            </a:xfrm>
            <a:prstGeom prst="rect">
              <a:avLst/>
            </a:prstGeom>
          </p:spPr>
        </p:pic>
        <p:pic>
          <p:nvPicPr>
            <p:cNvPr id="14" name="Picture 563">
              <a:extLst>
                <a:ext uri="{FF2B5EF4-FFF2-40B4-BE49-F238E27FC236}">
                  <a16:creationId xmlns:a16="http://schemas.microsoft.com/office/drawing/2014/main" id="{830AFF2D-93CC-F861-80DF-8E5059FE2467}"/>
                </a:ext>
              </a:extLst>
            </p:cNvPr>
            <p:cNvPicPr/>
            <p:nvPr/>
          </p:nvPicPr>
          <p:blipFill>
            <a:blip r:embed="rId9"/>
            <a:stretch>
              <a:fillRect/>
            </a:stretch>
          </p:blipFill>
          <p:spPr>
            <a:xfrm>
              <a:off x="0" y="201168"/>
              <a:ext cx="2642616" cy="155448"/>
            </a:xfrm>
            <a:prstGeom prst="rect">
              <a:avLst/>
            </a:prstGeom>
          </p:spPr>
        </p:pic>
      </p:grpSp>
      <p:sp>
        <p:nvSpPr>
          <p:cNvPr id="16" name="CasellaDiTesto 15">
            <a:extLst>
              <a:ext uri="{FF2B5EF4-FFF2-40B4-BE49-F238E27FC236}">
                <a16:creationId xmlns:a16="http://schemas.microsoft.com/office/drawing/2014/main" id="{7DAD258A-2216-C849-C7D1-EE1612EAFD1E}"/>
              </a:ext>
            </a:extLst>
          </p:cNvPr>
          <p:cNvSpPr txBox="1"/>
          <p:nvPr/>
        </p:nvSpPr>
        <p:spPr>
          <a:xfrm>
            <a:off x="603314" y="2845279"/>
            <a:ext cx="3553907" cy="372923"/>
          </a:xfrm>
          <a:prstGeom prst="rect">
            <a:avLst/>
          </a:prstGeom>
          <a:noFill/>
        </p:spPr>
        <p:txBody>
          <a:bodyPr wrap="square">
            <a:spAutoFit/>
          </a:bodyPr>
          <a:lstStyle/>
          <a:p>
            <a:pPr marL="68580" indent="-6350" algn="just">
              <a:lnSpc>
                <a:spcPct val="109000"/>
              </a:lnSpc>
              <a:spcAft>
                <a:spcPts val="550"/>
              </a:spcAft>
            </a:pPr>
            <a:r>
              <a:rPr lang="it-IT" sz="1800" kern="100" dirty="0">
                <a:solidFill>
                  <a:srgbClr val="000000"/>
                </a:solidFill>
                <a:effectLst/>
                <a:latin typeface="Times New Roman" panose="02020603050405020304" pitchFamily="18" charset="0"/>
                <a:ea typeface="Times New Roman" panose="02020603050405020304" pitchFamily="18" charset="0"/>
              </a:rPr>
              <a:t>MASTER DEGREE (LM) </a:t>
            </a:r>
          </a:p>
        </p:txBody>
      </p:sp>
      <p:grpSp>
        <p:nvGrpSpPr>
          <p:cNvPr id="17" name="Group 28926">
            <a:extLst>
              <a:ext uri="{FF2B5EF4-FFF2-40B4-BE49-F238E27FC236}">
                <a16:creationId xmlns:a16="http://schemas.microsoft.com/office/drawing/2014/main" id="{2763A6E3-EBF1-C73B-607D-124997848065}"/>
              </a:ext>
            </a:extLst>
          </p:cNvPr>
          <p:cNvGrpSpPr/>
          <p:nvPr/>
        </p:nvGrpSpPr>
        <p:grpSpPr>
          <a:xfrm>
            <a:off x="871323" y="3310966"/>
            <a:ext cx="3579242" cy="474979"/>
            <a:chOff x="0" y="0"/>
            <a:chExt cx="3579368" cy="475488"/>
          </a:xfrm>
        </p:grpSpPr>
        <p:pic>
          <p:nvPicPr>
            <p:cNvPr id="18" name="Picture 589">
              <a:extLst>
                <a:ext uri="{FF2B5EF4-FFF2-40B4-BE49-F238E27FC236}">
                  <a16:creationId xmlns:a16="http://schemas.microsoft.com/office/drawing/2014/main" id="{A6F4EA1B-4B1A-6F47-E67E-97EBDC9EA453}"/>
                </a:ext>
              </a:extLst>
            </p:cNvPr>
            <p:cNvPicPr/>
            <p:nvPr/>
          </p:nvPicPr>
          <p:blipFill>
            <a:blip r:embed="rId10"/>
            <a:stretch>
              <a:fillRect/>
            </a:stretch>
          </p:blipFill>
          <p:spPr>
            <a:xfrm>
              <a:off x="18288" y="0"/>
              <a:ext cx="3465576" cy="274320"/>
            </a:xfrm>
            <a:prstGeom prst="rect">
              <a:avLst/>
            </a:prstGeom>
          </p:spPr>
        </p:pic>
        <p:pic>
          <p:nvPicPr>
            <p:cNvPr id="19" name="Picture 591">
              <a:extLst>
                <a:ext uri="{FF2B5EF4-FFF2-40B4-BE49-F238E27FC236}">
                  <a16:creationId xmlns:a16="http://schemas.microsoft.com/office/drawing/2014/main" id="{4983C76E-6AF6-35B9-3533-8822280A117D}"/>
                </a:ext>
              </a:extLst>
            </p:cNvPr>
            <p:cNvPicPr/>
            <p:nvPr/>
          </p:nvPicPr>
          <p:blipFill>
            <a:blip r:embed="rId11"/>
            <a:stretch>
              <a:fillRect/>
            </a:stretch>
          </p:blipFill>
          <p:spPr>
            <a:xfrm>
              <a:off x="3502153" y="265176"/>
              <a:ext cx="76199" cy="9142"/>
            </a:xfrm>
            <a:prstGeom prst="rect">
              <a:avLst/>
            </a:prstGeom>
          </p:spPr>
        </p:pic>
        <p:pic>
          <p:nvPicPr>
            <p:cNvPr id="20" name="Picture 593">
              <a:extLst>
                <a:ext uri="{FF2B5EF4-FFF2-40B4-BE49-F238E27FC236}">
                  <a16:creationId xmlns:a16="http://schemas.microsoft.com/office/drawing/2014/main" id="{5E8FDE87-B9B0-C522-76D0-A393040E8A5B}"/>
                </a:ext>
              </a:extLst>
            </p:cNvPr>
            <p:cNvPicPr/>
            <p:nvPr/>
          </p:nvPicPr>
          <p:blipFill>
            <a:blip r:embed="rId12"/>
            <a:stretch>
              <a:fillRect/>
            </a:stretch>
          </p:blipFill>
          <p:spPr>
            <a:xfrm>
              <a:off x="9144" y="274320"/>
              <a:ext cx="3566160" cy="54864"/>
            </a:xfrm>
            <a:prstGeom prst="rect">
              <a:avLst/>
            </a:prstGeom>
          </p:spPr>
        </p:pic>
        <p:pic>
          <p:nvPicPr>
            <p:cNvPr id="21" name="Picture 29293">
              <a:extLst>
                <a:ext uri="{FF2B5EF4-FFF2-40B4-BE49-F238E27FC236}">
                  <a16:creationId xmlns:a16="http://schemas.microsoft.com/office/drawing/2014/main" id="{45A874A3-7615-9A13-C8E8-9F3C1FBC502D}"/>
                </a:ext>
              </a:extLst>
            </p:cNvPr>
            <p:cNvPicPr/>
            <p:nvPr/>
          </p:nvPicPr>
          <p:blipFill>
            <a:blip r:embed="rId13"/>
            <a:stretch>
              <a:fillRect/>
            </a:stretch>
          </p:blipFill>
          <p:spPr>
            <a:xfrm>
              <a:off x="3518408" y="316991"/>
              <a:ext cx="60960" cy="12192"/>
            </a:xfrm>
            <a:prstGeom prst="rect">
              <a:avLst/>
            </a:prstGeom>
          </p:spPr>
        </p:pic>
        <p:pic>
          <p:nvPicPr>
            <p:cNvPr id="22" name="Picture 597">
              <a:extLst>
                <a:ext uri="{FF2B5EF4-FFF2-40B4-BE49-F238E27FC236}">
                  <a16:creationId xmlns:a16="http://schemas.microsoft.com/office/drawing/2014/main" id="{D387AC6F-F473-4FAC-6359-C882E93F2DE5}"/>
                </a:ext>
              </a:extLst>
            </p:cNvPr>
            <p:cNvPicPr/>
            <p:nvPr/>
          </p:nvPicPr>
          <p:blipFill>
            <a:blip r:embed="rId14"/>
            <a:stretch>
              <a:fillRect/>
            </a:stretch>
          </p:blipFill>
          <p:spPr>
            <a:xfrm>
              <a:off x="0" y="329184"/>
              <a:ext cx="3575304" cy="137160"/>
            </a:xfrm>
            <a:prstGeom prst="rect">
              <a:avLst/>
            </a:prstGeom>
          </p:spPr>
        </p:pic>
        <p:pic>
          <p:nvPicPr>
            <p:cNvPr id="23" name="Picture 599">
              <a:extLst>
                <a:ext uri="{FF2B5EF4-FFF2-40B4-BE49-F238E27FC236}">
                  <a16:creationId xmlns:a16="http://schemas.microsoft.com/office/drawing/2014/main" id="{94BD82F6-0B24-01FA-D914-59A06E171AFB}"/>
                </a:ext>
              </a:extLst>
            </p:cNvPr>
            <p:cNvPicPr/>
            <p:nvPr/>
          </p:nvPicPr>
          <p:blipFill>
            <a:blip r:embed="rId15"/>
            <a:stretch>
              <a:fillRect/>
            </a:stretch>
          </p:blipFill>
          <p:spPr>
            <a:xfrm>
              <a:off x="2231136" y="466344"/>
              <a:ext cx="27432" cy="9144"/>
            </a:xfrm>
            <a:prstGeom prst="rect">
              <a:avLst/>
            </a:prstGeom>
          </p:spPr>
        </p:pic>
        <p:pic>
          <p:nvPicPr>
            <p:cNvPr id="24" name="Picture 601">
              <a:extLst>
                <a:ext uri="{FF2B5EF4-FFF2-40B4-BE49-F238E27FC236}">
                  <a16:creationId xmlns:a16="http://schemas.microsoft.com/office/drawing/2014/main" id="{692AAD32-8FBF-F941-0DD3-DAD06E7F25DA}"/>
                </a:ext>
              </a:extLst>
            </p:cNvPr>
            <p:cNvPicPr/>
            <p:nvPr/>
          </p:nvPicPr>
          <p:blipFill>
            <a:blip r:embed="rId16"/>
            <a:stretch>
              <a:fillRect/>
            </a:stretch>
          </p:blipFill>
          <p:spPr>
            <a:xfrm>
              <a:off x="2295144" y="466344"/>
              <a:ext cx="27432" cy="9144"/>
            </a:xfrm>
            <a:prstGeom prst="rect">
              <a:avLst/>
            </a:prstGeom>
          </p:spPr>
        </p:pic>
        <p:pic>
          <p:nvPicPr>
            <p:cNvPr id="25" name="Picture 603">
              <a:extLst>
                <a:ext uri="{FF2B5EF4-FFF2-40B4-BE49-F238E27FC236}">
                  <a16:creationId xmlns:a16="http://schemas.microsoft.com/office/drawing/2014/main" id="{8A962C26-8991-D513-B6EB-CD2E293BD132}"/>
                </a:ext>
              </a:extLst>
            </p:cNvPr>
            <p:cNvPicPr/>
            <p:nvPr/>
          </p:nvPicPr>
          <p:blipFill>
            <a:blip r:embed="rId17"/>
            <a:stretch>
              <a:fillRect/>
            </a:stretch>
          </p:blipFill>
          <p:spPr>
            <a:xfrm>
              <a:off x="2350008" y="466344"/>
              <a:ext cx="54864" cy="9144"/>
            </a:xfrm>
            <a:prstGeom prst="rect">
              <a:avLst/>
            </a:prstGeom>
          </p:spPr>
        </p:pic>
        <p:pic>
          <p:nvPicPr>
            <p:cNvPr id="26" name="Picture 605">
              <a:extLst>
                <a:ext uri="{FF2B5EF4-FFF2-40B4-BE49-F238E27FC236}">
                  <a16:creationId xmlns:a16="http://schemas.microsoft.com/office/drawing/2014/main" id="{2F92A8DE-6DF1-E053-4BD6-86E979D0942F}"/>
                </a:ext>
              </a:extLst>
            </p:cNvPr>
            <p:cNvPicPr/>
            <p:nvPr/>
          </p:nvPicPr>
          <p:blipFill>
            <a:blip r:embed="rId18"/>
            <a:stretch>
              <a:fillRect/>
            </a:stretch>
          </p:blipFill>
          <p:spPr>
            <a:xfrm>
              <a:off x="2423160" y="466344"/>
              <a:ext cx="27432" cy="9144"/>
            </a:xfrm>
            <a:prstGeom prst="rect">
              <a:avLst/>
            </a:prstGeom>
          </p:spPr>
        </p:pic>
        <p:pic>
          <p:nvPicPr>
            <p:cNvPr id="27" name="Picture 607">
              <a:extLst>
                <a:ext uri="{FF2B5EF4-FFF2-40B4-BE49-F238E27FC236}">
                  <a16:creationId xmlns:a16="http://schemas.microsoft.com/office/drawing/2014/main" id="{8DBBDE4A-DFDC-D0BF-8AD0-60BEF52C0D34}"/>
                </a:ext>
              </a:extLst>
            </p:cNvPr>
            <p:cNvPicPr/>
            <p:nvPr/>
          </p:nvPicPr>
          <p:blipFill>
            <a:blip r:embed="rId19"/>
            <a:stretch>
              <a:fillRect/>
            </a:stretch>
          </p:blipFill>
          <p:spPr>
            <a:xfrm>
              <a:off x="2468880" y="466344"/>
              <a:ext cx="118872" cy="9144"/>
            </a:xfrm>
            <a:prstGeom prst="rect">
              <a:avLst/>
            </a:prstGeom>
          </p:spPr>
        </p:pic>
        <p:pic>
          <p:nvPicPr>
            <p:cNvPr id="28" name="Picture 609">
              <a:extLst>
                <a:ext uri="{FF2B5EF4-FFF2-40B4-BE49-F238E27FC236}">
                  <a16:creationId xmlns:a16="http://schemas.microsoft.com/office/drawing/2014/main" id="{8AA21670-EF6D-7B6C-B29B-B42B5996B69C}"/>
                </a:ext>
              </a:extLst>
            </p:cNvPr>
            <p:cNvPicPr/>
            <p:nvPr/>
          </p:nvPicPr>
          <p:blipFill>
            <a:blip r:embed="rId20"/>
            <a:stretch>
              <a:fillRect/>
            </a:stretch>
          </p:blipFill>
          <p:spPr>
            <a:xfrm>
              <a:off x="2596896" y="466344"/>
              <a:ext cx="45720" cy="9144"/>
            </a:xfrm>
            <a:prstGeom prst="rect">
              <a:avLst/>
            </a:prstGeom>
          </p:spPr>
        </p:pic>
      </p:grpSp>
      <p:sp>
        <p:nvSpPr>
          <p:cNvPr id="30" name="CasellaDiTesto 29">
            <a:extLst>
              <a:ext uri="{FF2B5EF4-FFF2-40B4-BE49-F238E27FC236}">
                <a16:creationId xmlns:a16="http://schemas.microsoft.com/office/drawing/2014/main" id="{FE786D14-75AE-49C2-1CD6-25EB305D2054}"/>
              </a:ext>
            </a:extLst>
          </p:cNvPr>
          <p:cNvSpPr txBox="1"/>
          <p:nvPr/>
        </p:nvSpPr>
        <p:spPr>
          <a:xfrm>
            <a:off x="466626" y="5618196"/>
            <a:ext cx="8210748" cy="976806"/>
          </a:xfrm>
          <a:prstGeom prst="rect">
            <a:avLst/>
          </a:prstGeom>
          <a:noFill/>
        </p:spPr>
        <p:txBody>
          <a:bodyPr wrap="square">
            <a:spAutoFit/>
          </a:bodyPr>
          <a:lstStyle/>
          <a:p>
            <a:pPr marL="68580" indent="-6350" algn="just">
              <a:lnSpc>
                <a:spcPct val="109000"/>
              </a:lnSpc>
              <a:spcAft>
                <a:spcPts val="550"/>
              </a:spcAft>
            </a:pPr>
            <a:r>
              <a:rPr lang="en-US" sz="1800" kern="100" dirty="0">
                <a:solidFill>
                  <a:srgbClr val="000000"/>
                </a:solidFill>
                <a:effectLst/>
                <a:latin typeface="Times New Roman" panose="02020603050405020304" pitchFamily="18" charset="0"/>
                <a:ea typeface="Times New Roman" panose="02020603050405020304" pitchFamily="18" charset="0"/>
              </a:rPr>
              <a:t>The expected ECTS are conventionally identified on the maximum number of credits that students can achieve within the first semester of the year 2024-25 according to the following scheme: </a:t>
            </a:r>
          </a:p>
        </p:txBody>
      </p:sp>
      <p:sp>
        <p:nvSpPr>
          <p:cNvPr id="32" name="CasellaDiTesto 31">
            <a:extLst>
              <a:ext uri="{FF2B5EF4-FFF2-40B4-BE49-F238E27FC236}">
                <a16:creationId xmlns:a16="http://schemas.microsoft.com/office/drawing/2014/main" id="{74AB409F-A046-9FED-F4BB-224B0C874968}"/>
              </a:ext>
            </a:extLst>
          </p:cNvPr>
          <p:cNvSpPr txBox="1"/>
          <p:nvPr/>
        </p:nvSpPr>
        <p:spPr>
          <a:xfrm>
            <a:off x="535339" y="3904253"/>
            <a:ext cx="8144759" cy="1477328"/>
          </a:xfrm>
          <a:prstGeom prst="rect">
            <a:avLst/>
          </a:prstGeom>
          <a:noFill/>
        </p:spPr>
        <p:txBody>
          <a:bodyPr wrap="square">
            <a:spAutoFit/>
          </a:bodyPr>
          <a:lstStyle/>
          <a:p>
            <a:r>
              <a:rPr lang="en-US" sz="1800" dirty="0">
                <a:solidFill>
                  <a:srgbClr val="000000"/>
                </a:solidFill>
                <a:effectLst/>
                <a:latin typeface="Times New Roman" panose="02020603050405020304" pitchFamily="18" charset="0"/>
                <a:ea typeface="Times New Roman" panose="02020603050405020304" pitchFamily="18" charset="0"/>
              </a:rPr>
              <a:t>The actual CFU are those registered on 6/03/2025 and will be acquired automatically by means of a computer procedure on 12/03/2025. Students are invited to check the correct registration of the exams taken by the indicated date. The Erasmus+ and International Mobility Office is in no way responsible for missed or late registrations of activities/exams that may be useful for scoring purposes</a:t>
            </a:r>
          </a:p>
        </p:txBody>
      </p:sp>
    </p:spTree>
    <p:extLst>
      <p:ext uri="{BB962C8B-B14F-4D97-AF65-F5344CB8AC3E}">
        <p14:creationId xmlns:p14="http://schemas.microsoft.com/office/powerpoint/2010/main" val="1338044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a:extLst>
            <a:ext uri="{FF2B5EF4-FFF2-40B4-BE49-F238E27FC236}">
              <a16:creationId xmlns:a16="http://schemas.microsoft.com/office/drawing/2014/main" id="{F09FEFC4-016A-5563-BB79-1F3313AF89B1}"/>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526F9AA7-AB96-2A65-D88A-4CD731729908}"/>
              </a:ext>
            </a:extLst>
          </p:cNvPr>
          <p:cNvSpPr txBox="1"/>
          <p:nvPr/>
        </p:nvSpPr>
        <p:spPr>
          <a:xfrm>
            <a:off x="0" y="5010008"/>
            <a:ext cx="9144000" cy="738664"/>
          </a:xfrm>
          <a:prstGeom prst="rect">
            <a:avLst/>
          </a:prstGeom>
          <a:noFill/>
        </p:spPr>
        <p:txBody>
          <a:bodyPr wrap="square" rtlCol="0">
            <a:spAutoFit/>
          </a:bodyPr>
          <a:lstStyle/>
          <a:p>
            <a:pPr algn="just"/>
            <a:r>
              <a:rPr lang="en-US" sz="1400" b="1" dirty="0">
                <a:latin typeface="Book Antiqua" panose="02040602050305030304" pitchFamily="18" charset="0"/>
              </a:rPr>
              <a:t>Each Department may determine, where it intends to apply it, the factor «a», and/or additional evaluation elements to be added to the objective score generated by the formulas indicated, communicating on the departmental website. </a:t>
            </a:r>
          </a:p>
        </p:txBody>
      </p:sp>
      <p:sp>
        <p:nvSpPr>
          <p:cNvPr id="7" name="Rettangolo 6">
            <a:extLst>
              <a:ext uri="{FF2B5EF4-FFF2-40B4-BE49-F238E27FC236}">
                <a16:creationId xmlns:a16="http://schemas.microsoft.com/office/drawing/2014/main" id="{8BE62B2C-DE13-9CFE-D477-1B24F0D745D8}"/>
              </a:ext>
            </a:extLst>
          </p:cNvPr>
          <p:cNvSpPr/>
          <p:nvPr/>
        </p:nvSpPr>
        <p:spPr>
          <a:xfrm>
            <a:off x="1085913" y="249253"/>
            <a:ext cx="6344871" cy="646331"/>
          </a:xfrm>
          <a:prstGeom prst="rect">
            <a:avLst/>
          </a:prstGeom>
          <a:solidFill>
            <a:schemeClr val="tx2">
              <a:lumMod val="40000"/>
              <a:lumOff val="60000"/>
              <a:alpha val="72000"/>
            </a:schemeClr>
          </a:solidFill>
          <a:ln>
            <a:solidFill>
              <a:schemeClr val="tx1"/>
            </a:solidFill>
          </a:ln>
        </p:spPr>
        <p:txBody>
          <a:bodyPr wrap="square" lIns="91440" tIns="45720" rIns="91440" bIns="45720">
            <a:spAutoFit/>
          </a:bodyPr>
          <a:lstStyle/>
          <a:p>
            <a:pPr algn="ctr"/>
            <a:r>
              <a:rPr lang="it-IT" sz="3600" b="0" cap="none" spc="0" dirty="0" err="1">
                <a:ln w="0"/>
                <a:solidFill>
                  <a:schemeClr val="tx1"/>
                </a:solidFill>
                <a:effectLst>
                  <a:outerShdw blurRad="38100" dist="19050" dir="2700000" algn="tl" rotWithShape="0">
                    <a:schemeClr val="dk1">
                      <a:alpha val="40000"/>
                    </a:schemeClr>
                  </a:outerShdw>
                </a:effectLst>
                <a:latin typeface="Book Antiqua" panose="02040602050305030304" pitchFamily="18" charset="0"/>
              </a:rPr>
              <a:t>Selection</a:t>
            </a:r>
            <a:endParaRPr lang="it-IT" sz="3600" b="0" cap="none" spc="0" dirty="0">
              <a:ln w="0"/>
              <a:solidFill>
                <a:schemeClr val="tx1"/>
              </a:solidFill>
              <a:effectLst>
                <a:outerShdw blurRad="38100" dist="19050" dir="2700000" algn="tl" rotWithShape="0">
                  <a:schemeClr val="dk1">
                    <a:alpha val="40000"/>
                  </a:schemeClr>
                </a:outerShdw>
              </a:effectLst>
              <a:latin typeface="Book Antiqua" panose="02040602050305030304" pitchFamily="18" charset="0"/>
            </a:endParaRPr>
          </a:p>
        </p:txBody>
      </p:sp>
      <p:pic>
        <p:nvPicPr>
          <p:cNvPr id="10" name="Picture 2" descr="logo dicmapi">
            <a:extLst>
              <a:ext uri="{FF2B5EF4-FFF2-40B4-BE49-F238E27FC236}">
                <a16:creationId xmlns:a16="http://schemas.microsoft.com/office/drawing/2014/main" id="{8D4DF485-8ECD-E3FA-27A3-F1CD745CA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271" y="262714"/>
            <a:ext cx="1503729" cy="6194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203EF84D-2424-E52E-2504-5251DF6087E2}"/>
              </a:ext>
            </a:extLst>
          </p:cNvPr>
          <p:cNvPicPr>
            <a:picLocks noChangeAspect="1"/>
          </p:cNvPicPr>
          <p:nvPr/>
        </p:nvPicPr>
        <p:blipFill>
          <a:blip r:embed="rId4"/>
          <a:stretch>
            <a:fillRect/>
          </a:stretch>
        </p:blipFill>
        <p:spPr>
          <a:xfrm>
            <a:off x="194252" y="244059"/>
            <a:ext cx="682174" cy="638065"/>
          </a:xfrm>
          <a:prstGeom prst="rect">
            <a:avLst/>
          </a:prstGeom>
          <a:ln>
            <a:noFill/>
          </a:ln>
        </p:spPr>
      </p:pic>
      <p:graphicFrame>
        <p:nvGraphicFramePr>
          <p:cNvPr id="8" name="Tabella 7">
            <a:extLst>
              <a:ext uri="{FF2B5EF4-FFF2-40B4-BE49-F238E27FC236}">
                <a16:creationId xmlns:a16="http://schemas.microsoft.com/office/drawing/2014/main" id="{F14FA41D-7586-A767-84DC-C661CB9C6EC3}"/>
              </a:ext>
            </a:extLst>
          </p:cNvPr>
          <p:cNvGraphicFramePr>
            <a:graphicFrameLocks noGrp="1"/>
          </p:cNvGraphicFramePr>
          <p:nvPr>
            <p:extLst>
              <p:ext uri="{D42A27DB-BD31-4B8C-83A1-F6EECF244321}">
                <p14:modId xmlns:p14="http://schemas.microsoft.com/office/powerpoint/2010/main" val="83531146"/>
              </p:ext>
            </p:extLst>
          </p:nvPr>
        </p:nvGraphicFramePr>
        <p:xfrm>
          <a:off x="744718" y="1640264"/>
          <a:ext cx="7663993" cy="2997722"/>
        </p:xfrm>
        <a:graphic>
          <a:graphicData uri="http://schemas.openxmlformats.org/drawingml/2006/table">
            <a:tbl>
              <a:tblPr firstRow="1" firstCol="1" bandRow="1"/>
              <a:tblGrid>
                <a:gridCol w="957608">
                  <a:extLst>
                    <a:ext uri="{9D8B030D-6E8A-4147-A177-3AD203B41FA5}">
                      <a16:colId xmlns:a16="http://schemas.microsoft.com/office/drawing/2014/main" val="2687019658"/>
                    </a:ext>
                  </a:extLst>
                </a:gridCol>
                <a:gridCol w="957608">
                  <a:extLst>
                    <a:ext uri="{9D8B030D-6E8A-4147-A177-3AD203B41FA5}">
                      <a16:colId xmlns:a16="http://schemas.microsoft.com/office/drawing/2014/main" val="4118077871"/>
                    </a:ext>
                  </a:extLst>
                </a:gridCol>
                <a:gridCol w="959174">
                  <a:extLst>
                    <a:ext uri="{9D8B030D-6E8A-4147-A177-3AD203B41FA5}">
                      <a16:colId xmlns:a16="http://schemas.microsoft.com/office/drawing/2014/main" val="2685338018"/>
                    </a:ext>
                  </a:extLst>
                </a:gridCol>
                <a:gridCol w="957608">
                  <a:extLst>
                    <a:ext uri="{9D8B030D-6E8A-4147-A177-3AD203B41FA5}">
                      <a16:colId xmlns:a16="http://schemas.microsoft.com/office/drawing/2014/main" val="2452152138"/>
                    </a:ext>
                  </a:extLst>
                </a:gridCol>
                <a:gridCol w="957608">
                  <a:extLst>
                    <a:ext uri="{9D8B030D-6E8A-4147-A177-3AD203B41FA5}">
                      <a16:colId xmlns:a16="http://schemas.microsoft.com/office/drawing/2014/main" val="3941326571"/>
                    </a:ext>
                  </a:extLst>
                </a:gridCol>
                <a:gridCol w="957608">
                  <a:extLst>
                    <a:ext uri="{9D8B030D-6E8A-4147-A177-3AD203B41FA5}">
                      <a16:colId xmlns:a16="http://schemas.microsoft.com/office/drawing/2014/main" val="3604849536"/>
                    </a:ext>
                  </a:extLst>
                </a:gridCol>
                <a:gridCol w="347934">
                  <a:extLst>
                    <a:ext uri="{9D8B030D-6E8A-4147-A177-3AD203B41FA5}">
                      <a16:colId xmlns:a16="http://schemas.microsoft.com/office/drawing/2014/main" val="1791092044"/>
                    </a:ext>
                  </a:extLst>
                </a:gridCol>
                <a:gridCol w="609671">
                  <a:extLst>
                    <a:ext uri="{9D8B030D-6E8A-4147-A177-3AD203B41FA5}">
                      <a16:colId xmlns:a16="http://schemas.microsoft.com/office/drawing/2014/main" val="2350106047"/>
                    </a:ext>
                  </a:extLst>
                </a:gridCol>
                <a:gridCol w="959174">
                  <a:extLst>
                    <a:ext uri="{9D8B030D-6E8A-4147-A177-3AD203B41FA5}">
                      <a16:colId xmlns:a16="http://schemas.microsoft.com/office/drawing/2014/main" val="3188219362"/>
                    </a:ext>
                  </a:extLst>
                </a:gridCol>
              </a:tblGrid>
              <a:tr h="448531">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74295" indent="-6350" algn="ctr">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EXPECTED CFU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162655"/>
                  </a:ext>
                </a:extLst>
              </a:tr>
              <a:tr h="448531">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74930" indent="-6350" algn="ctr">
                        <a:lnSpc>
                          <a:spcPct val="107000"/>
                        </a:lnSpc>
                        <a:spcAft>
                          <a:spcPts val="580"/>
                        </a:spcAft>
                      </a:pPr>
                      <a:r>
                        <a:rPr lang="it-IT" sz="1100" kern="100" dirty="0" err="1">
                          <a:solidFill>
                            <a:srgbClr val="000000"/>
                          </a:solidFill>
                          <a:effectLst/>
                          <a:latin typeface="Times New Roman" panose="02020603050405020304" pitchFamily="18" charset="0"/>
                          <a:ea typeface="Times New Roman" panose="02020603050405020304" pitchFamily="18" charset="0"/>
                        </a:rPr>
                        <a:t>year</a:t>
                      </a:r>
                      <a:r>
                        <a:rPr lang="it-IT" sz="1100" kern="100" dirty="0">
                          <a:solidFill>
                            <a:srgbClr val="000000"/>
                          </a:solidFill>
                          <a:effectLst/>
                          <a:latin typeface="Times New Roman" panose="02020603050405020304" pitchFamily="18" charset="0"/>
                          <a:ea typeface="Times New Roman" panose="02020603050405020304" pitchFamily="18" charset="0"/>
                        </a:rPr>
                        <a:t> of </a:t>
                      </a:r>
                      <a:r>
                        <a:rPr lang="it-IT" sz="1100" kern="100" dirty="0" err="1">
                          <a:solidFill>
                            <a:srgbClr val="000000"/>
                          </a:solidFill>
                          <a:effectLst/>
                          <a:latin typeface="Times New Roman" panose="02020603050405020304" pitchFamily="18" charset="0"/>
                          <a:ea typeface="Times New Roman" panose="02020603050405020304" pitchFamily="18" charset="0"/>
                        </a:rPr>
                        <a:t>enrolment</a:t>
                      </a:r>
                      <a:endParaRPr lang="it-IT" sz="1100" kern="100" dirty="0">
                        <a:solidFill>
                          <a:srgbClr val="000000"/>
                        </a:solidFill>
                        <a:effectLst/>
                        <a:latin typeface="Times New Roman" panose="02020603050405020304" pitchFamily="18" charset="0"/>
                        <a:ea typeface="Times New Roman" panose="02020603050405020304" pitchFamily="18" charset="0"/>
                      </a:endParaRP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8223371"/>
                  </a:ext>
                </a:extLst>
              </a:tr>
              <a:tr h="751685">
                <a:tc>
                  <a:txBody>
                    <a:bodyPr/>
                    <a:lstStyle/>
                    <a:p>
                      <a:pPr marL="10350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6200" indent="-6350" algn="ctr">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1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930" indent="-6350" algn="ctr">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2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025" indent="-6350" algn="ctr">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3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025" indent="-6350" algn="ctr">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4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5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1595" indent="-6350" algn="l">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6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0" indent="-6350" algn="ctr">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Out of </a:t>
                      </a:r>
                      <a:r>
                        <a:rPr lang="it-IT" sz="1100" kern="100" dirty="0" err="1">
                          <a:solidFill>
                            <a:srgbClr val="000000"/>
                          </a:solidFill>
                          <a:effectLst/>
                          <a:latin typeface="Times New Roman" panose="02020603050405020304" pitchFamily="18" charset="0"/>
                          <a:ea typeface="Times New Roman" panose="02020603050405020304" pitchFamily="18" charset="0"/>
                        </a:rPr>
                        <a:t>course</a:t>
                      </a:r>
                      <a:endParaRPr lang="it-IT" sz="1100" kern="100" dirty="0">
                        <a:solidFill>
                          <a:srgbClr val="000000"/>
                        </a:solidFill>
                        <a:effectLst/>
                        <a:latin typeface="Times New Roman" panose="02020603050405020304" pitchFamily="18" charset="0"/>
                        <a:ea typeface="Times New Roman" panose="02020603050405020304" pitchFamily="18" charset="0"/>
                      </a:endParaRP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8195909"/>
                  </a:ext>
                </a:extLst>
              </a:tr>
              <a:tr h="448531">
                <a:tc>
                  <a:txBody>
                    <a:bodyPr/>
                    <a:lstStyle/>
                    <a:p>
                      <a:pPr marL="6858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LT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620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93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90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66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150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93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180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3580461"/>
                  </a:ext>
                </a:extLst>
              </a:tr>
              <a:tr h="448531">
                <a:tc>
                  <a:txBody>
                    <a:bodyPr/>
                    <a:lstStyle/>
                    <a:p>
                      <a:pPr marL="6858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LMCU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620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556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90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2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150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2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210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2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270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330 </a:t>
                      </a:r>
                    </a:p>
                  </a:txBody>
                  <a:tcPr marL="0" marR="73025" marT="3048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795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300 o 360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8478392"/>
                  </a:ext>
                </a:extLst>
              </a:tr>
              <a:tr h="451913">
                <a:tc>
                  <a:txBody>
                    <a:bodyPr/>
                    <a:lstStyle/>
                    <a:p>
                      <a:pPr marL="6858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LM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620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93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90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930" indent="-6350" algn="ctr">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120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844299"/>
                  </a:ext>
                </a:extLst>
              </a:tr>
            </a:tbl>
          </a:graphicData>
        </a:graphic>
      </p:graphicFrame>
    </p:spTree>
    <p:extLst>
      <p:ext uri="{BB962C8B-B14F-4D97-AF65-F5344CB8AC3E}">
        <p14:creationId xmlns:p14="http://schemas.microsoft.com/office/powerpoint/2010/main" val="1119853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C05981-18EF-2749-ABEE-2AB57375D269}"/>
              </a:ext>
            </a:extLst>
          </p:cNvPr>
          <p:cNvSpPr>
            <a:spLocks noGrp="1"/>
          </p:cNvSpPr>
          <p:nvPr>
            <p:ph idx="1"/>
          </p:nvPr>
        </p:nvSpPr>
        <p:spPr>
          <a:xfrm>
            <a:off x="137159" y="1910019"/>
            <a:ext cx="8821784" cy="4871781"/>
          </a:xfrm>
          <a:pattFill prst="pct5">
            <a:fgClr>
              <a:schemeClr val="tx2">
                <a:lumMod val="40000"/>
                <a:lumOff val="60000"/>
              </a:schemeClr>
            </a:fgClr>
            <a:bgClr>
              <a:schemeClr val="bg1"/>
            </a:bgClr>
          </a:pattFill>
        </p:spPr>
        <p:txBody>
          <a:bodyPr>
            <a:normAutofit fontScale="47500" lnSpcReduction="20000"/>
          </a:bodyPr>
          <a:lstStyle/>
          <a:p>
            <a:pPr marL="0" indent="0" algn="ctr">
              <a:buNone/>
            </a:pPr>
            <a:r>
              <a:rPr lang="en-US" sz="4900" b="1" dirty="0">
                <a:solidFill>
                  <a:srgbClr val="FF0000"/>
                </a:solidFill>
                <a:latin typeface="Book Antiqua" panose="02040602050305030304" pitchFamily="18" charset="0"/>
              </a:rPr>
              <a:t>Submission of the application no later than 12.00 on 6/03/2025.</a:t>
            </a:r>
          </a:p>
          <a:p>
            <a:pPr marL="0" indent="0">
              <a:lnSpc>
                <a:spcPct val="120000"/>
              </a:lnSpc>
              <a:buNone/>
            </a:pPr>
            <a:endParaRPr lang="it-IT" sz="4900" b="1" dirty="0">
              <a:latin typeface="Book Antiqua" panose="02040602050305030304" pitchFamily="18" charset="0"/>
            </a:endParaRPr>
          </a:p>
          <a:p>
            <a:pPr marL="0" indent="0">
              <a:lnSpc>
                <a:spcPct val="120000"/>
              </a:lnSpc>
              <a:buNone/>
            </a:pPr>
            <a:r>
              <a:rPr lang="en-US" sz="4000" b="1" dirty="0">
                <a:latin typeface="Book Antiqua" panose="02040602050305030304" pitchFamily="18" charset="0"/>
              </a:rPr>
              <a:t>The actual CFU are those registered on 6/03/2025 and will be acquired automatically by means of a computer procedure on 12/03/2025. Students are invited to check the correct registration of the exams taken by the indicated date. The Erasmus+ and International Mobility Office is in no way responsible for missed or late registrations of activities/exams that could be useful to of the calculation of the score.</a:t>
            </a:r>
          </a:p>
          <a:p>
            <a:pPr marL="0" indent="0">
              <a:lnSpc>
                <a:spcPct val="120000"/>
              </a:lnSpc>
              <a:buNone/>
            </a:pPr>
            <a:endParaRPr lang="it-IT" sz="4000" b="1" dirty="0">
              <a:latin typeface="Book Antiqua" panose="02040602050305030304" pitchFamily="18" charset="0"/>
            </a:endParaRPr>
          </a:p>
          <a:p>
            <a:pPr marL="0" indent="0" algn="just">
              <a:lnSpc>
                <a:spcPct val="120000"/>
              </a:lnSpc>
              <a:buNone/>
            </a:pPr>
            <a:r>
              <a:rPr lang="en-US" sz="4900" dirty="0">
                <a:ln>
                  <a:solidFill>
                    <a:schemeClr val="tx1"/>
                  </a:solidFill>
                </a:ln>
                <a:effectLst>
                  <a:glow rad="520700">
                    <a:schemeClr val="bg1"/>
                  </a:glow>
                </a:effectLst>
                <a:latin typeface="Book Antiqua" panose="02040602050305030304" pitchFamily="18" charset="0"/>
                <a:cs typeface="Times New Roman" panose="02020603050405020304" pitchFamily="18" charset="0"/>
              </a:rPr>
              <a:t>The places for which there has been no assignment and/or acceptance in the first beat will be awarded to students who may qualify in the ranking for the second semester only. </a:t>
            </a:r>
          </a:p>
          <a:p>
            <a:pPr algn="just"/>
            <a:endParaRPr lang="it-IT" sz="2900" b="1" dirty="0">
              <a:solidFill>
                <a:srgbClr val="FF0000"/>
              </a:solidFill>
              <a:latin typeface="Book Antiqua" panose="02040602050305030304" pitchFamily="18" charset="0"/>
            </a:endParaRPr>
          </a:p>
          <a:p>
            <a:endParaRPr lang="it-IT" sz="2900" b="1" dirty="0">
              <a:solidFill>
                <a:srgbClr val="FF0000"/>
              </a:solidFill>
              <a:latin typeface="Book Antiqua" panose="02040602050305030304" pitchFamily="18" charset="0"/>
            </a:endParaRPr>
          </a:p>
          <a:p>
            <a:pPr algn="just"/>
            <a:endParaRPr lang="it-IT" sz="2200" dirty="0">
              <a:latin typeface="Book Antiqua" panose="02040602050305030304" pitchFamily="18" charset="0"/>
            </a:endParaRPr>
          </a:p>
        </p:txBody>
      </p:sp>
      <p:sp>
        <p:nvSpPr>
          <p:cNvPr id="4" name="Frame 3">
            <a:extLst>
              <a:ext uri="{FF2B5EF4-FFF2-40B4-BE49-F238E27FC236}">
                <a16:creationId xmlns:a16="http://schemas.microsoft.com/office/drawing/2014/main" id="{016AB0AD-3D53-354B-9C2A-A9F2BA18627A}"/>
              </a:ext>
            </a:extLst>
          </p:cNvPr>
          <p:cNvSpPr/>
          <p:nvPr/>
        </p:nvSpPr>
        <p:spPr>
          <a:xfrm>
            <a:off x="0" y="0"/>
            <a:ext cx="9144000" cy="6949440"/>
          </a:xfrm>
          <a:prstGeom prst="frame">
            <a:avLst>
              <a:gd name="adj1" fmla="val 1358"/>
            </a:avLst>
          </a:prstGeom>
          <a:solidFill>
            <a:schemeClr val="tx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2" name="Rectangle 6">
            <a:extLst>
              <a:ext uri="{FF2B5EF4-FFF2-40B4-BE49-F238E27FC236}">
                <a16:creationId xmlns:a16="http://schemas.microsoft.com/office/drawing/2014/main" id="{7762D924-6F67-72EF-7C8D-0E8FE2423DCB}"/>
              </a:ext>
            </a:extLst>
          </p:cNvPr>
          <p:cNvSpPr/>
          <p:nvPr/>
        </p:nvSpPr>
        <p:spPr>
          <a:xfrm>
            <a:off x="1272446" y="374380"/>
            <a:ext cx="5442857" cy="802764"/>
          </a:xfrm>
          <a:prstGeom prst="rect">
            <a:avLst/>
          </a:prstGeom>
          <a:solidFill>
            <a:schemeClr val="tx2">
              <a:lumMod val="40000"/>
              <a:lumOff val="6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it-IT" sz="4000" b="1" dirty="0">
                <a:solidFill>
                  <a:schemeClr val="tx1"/>
                </a:solidFill>
                <a:latin typeface="Book Antiqua" panose="02040602050305030304" pitchFamily="18" charset="0"/>
              </a:rPr>
              <a:t> Deadlines</a:t>
            </a:r>
            <a:endParaRPr lang="en-US" sz="4000" dirty="0">
              <a:solidFill>
                <a:schemeClr val="tx1"/>
              </a:solidFill>
              <a:latin typeface="Book Antiqua" panose="02040602050305030304" pitchFamily="18" charset="0"/>
            </a:endParaRPr>
          </a:p>
        </p:txBody>
      </p:sp>
      <p:pic>
        <p:nvPicPr>
          <p:cNvPr id="5" name="Picture 2" descr="logo dicmapi">
            <a:extLst>
              <a:ext uri="{FF2B5EF4-FFF2-40B4-BE49-F238E27FC236}">
                <a16:creationId xmlns:a16="http://schemas.microsoft.com/office/drawing/2014/main" id="{9DF9F284-0CBC-07FA-BE18-0B85BA6E9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821" y="444269"/>
            <a:ext cx="1951162" cy="8027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132A8ACD-B4E8-4EF3-8BFD-3C202F6FF81D}"/>
              </a:ext>
            </a:extLst>
          </p:cNvPr>
          <p:cNvPicPr>
            <a:picLocks noChangeAspect="1"/>
          </p:cNvPicPr>
          <p:nvPr/>
        </p:nvPicPr>
        <p:blipFill>
          <a:blip r:embed="rId4"/>
          <a:stretch>
            <a:fillRect/>
          </a:stretch>
        </p:blipFill>
        <p:spPr>
          <a:xfrm>
            <a:off x="256670" y="374380"/>
            <a:ext cx="858259" cy="802764"/>
          </a:xfrm>
          <a:prstGeom prst="rect">
            <a:avLst/>
          </a:prstGeom>
        </p:spPr>
      </p:pic>
    </p:spTree>
    <p:extLst>
      <p:ext uri="{BB962C8B-B14F-4D97-AF65-F5344CB8AC3E}">
        <p14:creationId xmlns:p14="http://schemas.microsoft.com/office/powerpoint/2010/main" val="3607011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4F202-5D43-B0B2-E521-11B8BF384532}"/>
              </a:ext>
            </a:extLst>
          </p:cNvPr>
          <p:cNvSpPr>
            <a:spLocks noGrp="1"/>
          </p:cNvSpPr>
          <p:nvPr>
            <p:ph type="title"/>
          </p:nvPr>
        </p:nvSpPr>
        <p:spPr>
          <a:xfrm>
            <a:off x="1338943" y="274638"/>
            <a:ext cx="5965372" cy="1016952"/>
          </a:xfrm>
          <a:solidFill>
            <a:schemeClr val="tx2">
              <a:lumMod val="40000"/>
              <a:lumOff val="60000"/>
            </a:schemeClr>
          </a:solidFill>
          <a:ln>
            <a:solidFill>
              <a:schemeClr val="tx1"/>
            </a:solidFill>
          </a:ln>
        </p:spPr>
        <p:txBody>
          <a:bodyPr>
            <a:normAutofit fontScale="90000"/>
          </a:bodyPr>
          <a:lstStyle/>
          <a:p>
            <a:r>
              <a:rPr lang="it-IT" sz="3400" dirty="0"/>
              <a:t> </a:t>
            </a:r>
            <a:r>
              <a:rPr lang="it-IT" sz="3400" dirty="0" err="1">
                <a:latin typeface="Book Antiqua" panose="02040602050305030304" pitchFamily="18" charset="0"/>
              </a:rPr>
              <a:t>Publication</a:t>
            </a:r>
            <a:r>
              <a:rPr lang="it-IT" sz="3400" dirty="0">
                <a:latin typeface="Book Antiqua" panose="02040602050305030304" pitchFamily="18" charset="0"/>
              </a:rPr>
              <a:t> of the</a:t>
            </a:r>
            <a:br>
              <a:rPr lang="it-IT" sz="3400" dirty="0">
                <a:latin typeface="Book Antiqua" panose="02040602050305030304" pitchFamily="18" charset="0"/>
              </a:rPr>
            </a:br>
            <a:r>
              <a:rPr lang="it-IT" sz="3400" dirty="0">
                <a:latin typeface="Book Antiqua" panose="02040602050305030304" pitchFamily="18" charset="0"/>
              </a:rPr>
              <a:t>ranking</a:t>
            </a:r>
          </a:p>
        </p:txBody>
      </p:sp>
      <p:sp>
        <p:nvSpPr>
          <p:cNvPr id="3" name="Segnaposto contenuto 2">
            <a:extLst>
              <a:ext uri="{FF2B5EF4-FFF2-40B4-BE49-F238E27FC236}">
                <a16:creationId xmlns:a16="http://schemas.microsoft.com/office/drawing/2014/main" id="{F648EA44-6681-B572-CFA4-5828824C09E3}"/>
              </a:ext>
            </a:extLst>
          </p:cNvPr>
          <p:cNvSpPr>
            <a:spLocks noGrp="1"/>
          </p:cNvSpPr>
          <p:nvPr>
            <p:ph idx="1"/>
          </p:nvPr>
        </p:nvSpPr>
        <p:spPr>
          <a:xfrm>
            <a:off x="457200" y="1657668"/>
            <a:ext cx="8229600" cy="3577590"/>
          </a:xfrm>
          <a:ln w="57150">
            <a:noFill/>
          </a:ln>
        </p:spPr>
        <p:txBody>
          <a:bodyPr>
            <a:normAutofit fontScale="55000" lnSpcReduction="20000"/>
          </a:bodyPr>
          <a:lstStyle/>
          <a:p>
            <a:pPr marL="0" indent="0" algn="ctr">
              <a:buNone/>
            </a:pPr>
            <a:endParaRPr lang="it-IT" dirty="0"/>
          </a:p>
          <a:p>
            <a:pPr marL="0" indent="0" algn="just">
              <a:buNone/>
            </a:pPr>
            <a:r>
              <a:rPr lang="en-US" dirty="0"/>
              <a:t>The ranking will be published on the website of the Department of Chemical Engineering, Materials and Industrial Production from 27-03-2025.</a:t>
            </a:r>
          </a:p>
          <a:p>
            <a:pPr marL="0" indent="0" algn="just">
              <a:buNone/>
            </a:pPr>
            <a:endParaRPr lang="it-IT" dirty="0"/>
          </a:p>
          <a:p>
            <a:pPr marL="0" indent="0" algn="just">
              <a:buNone/>
            </a:pPr>
            <a:endParaRPr lang="it-IT" dirty="0"/>
          </a:p>
          <a:p>
            <a:pPr marL="0" indent="0" algn="just">
              <a:buNone/>
            </a:pPr>
            <a:endParaRPr lang="it-IT" dirty="0"/>
          </a:p>
          <a:p>
            <a:pPr marL="0" indent="0" algn="just">
              <a:buNone/>
            </a:pPr>
            <a:r>
              <a:rPr lang="en-US" sz="3200" dirty="0">
                <a:latin typeface="Book Antiqua" panose="02040602050305030304" pitchFamily="18" charset="0"/>
              </a:rPr>
              <a:t>Any ranking and/or related allocation of the remaining scholarships will be exclusively for the second semester by 26-09-2025.</a:t>
            </a:r>
          </a:p>
          <a:p>
            <a:pPr marL="0" indent="0" algn="just">
              <a:buNone/>
            </a:pPr>
            <a:endParaRPr lang="en-US" sz="3200" dirty="0">
              <a:latin typeface="Book Antiqua" panose="02040602050305030304" pitchFamily="18" charset="0"/>
            </a:endParaRPr>
          </a:p>
          <a:p>
            <a:pPr marL="0" indent="0" algn="just">
              <a:buNone/>
            </a:pPr>
            <a:endParaRPr lang="it-IT" sz="3200" dirty="0">
              <a:latin typeface="Book Antiqua" panose="02040602050305030304" pitchFamily="18" charset="0"/>
            </a:endParaRPr>
          </a:p>
          <a:p>
            <a:pPr marL="0" indent="0" algn="ctr">
              <a:buNone/>
            </a:pPr>
            <a:r>
              <a:rPr lang="en-US" b="1" dirty="0"/>
              <a:t>The grants will be awarded by the Erasmus Commission in a TEAMS meeting to which all students who have applied must attend, subject to exclusion.</a:t>
            </a:r>
          </a:p>
          <a:p>
            <a:pPr marL="0" indent="0" algn="ctr">
              <a:buNone/>
            </a:pPr>
            <a:r>
              <a:rPr lang="en-US" b="1" dirty="0"/>
              <a:t>The date on which the grants are awarded will be given due publicity.</a:t>
            </a:r>
          </a:p>
          <a:p>
            <a:pPr marL="0" indent="0" algn="ctr">
              <a:buNone/>
            </a:pPr>
            <a:endParaRPr lang="en-US" b="1" dirty="0"/>
          </a:p>
          <a:p>
            <a:endParaRPr lang="it-IT" dirty="0"/>
          </a:p>
        </p:txBody>
      </p:sp>
      <p:sp>
        <p:nvSpPr>
          <p:cNvPr id="4" name="Frame 3">
            <a:extLst>
              <a:ext uri="{FF2B5EF4-FFF2-40B4-BE49-F238E27FC236}">
                <a16:creationId xmlns:a16="http://schemas.microsoft.com/office/drawing/2014/main" id="{BA258206-47AB-B6A3-A5DD-26DFFAF2E88F}"/>
              </a:ext>
            </a:extLst>
          </p:cNvPr>
          <p:cNvSpPr/>
          <p:nvPr/>
        </p:nvSpPr>
        <p:spPr>
          <a:xfrm>
            <a:off x="0" y="-91440"/>
            <a:ext cx="9144000" cy="6949440"/>
          </a:xfrm>
          <a:prstGeom prst="frame">
            <a:avLst>
              <a:gd name="adj1" fmla="val 1358"/>
            </a:avLst>
          </a:prstGeom>
          <a:solidFill>
            <a:schemeClr val="tx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5" name="Immagine 4">
            <a:extLst>
              <a:ext uri="{FF2B5EF4-FFF2-40B4-BE49-F238E27FC236}">
                <a16:creationId xmlns:a16="http://schemas.microsoft.com/office/drawing/2014/main" id="{D03A68FC-3226-0D49-4648-7DE8652888AD}"/>
              </a:ext>
            </a:extLst>
          </p:cNvPr>
          <p:cNvPicPr>
            <a:picLocks noChangeAspect="1"/>
          </p:cNvPicPr>
          <p:nvPr/>
        </p:nvPicPr>
        <p:blipFill>
          <a:blip r:embed="rId3"/>
          <a:stretch>
            <a:fillRect/>
          </a:stretch>
        </p:blipFill>
        <p:spPr>
          <a:xfrm>
            <a:off x="282001" y="397288"/>
            <a:ext cx="939031" cy="894302"/>
          </a:xfrm>
          <a:prstGeom prst="rect">
            <a:avLst/>
          </a:prstGeom>
        </p:spPr>
      </p:pic>
      <p:pic>
        <p:nvPicPr>
          <p:cNvPr id="6" name="Picture 2" descr="logo dicmapi">
            <a:extLst>
              <a:ext uri="{FF2B5EF4-FFF2-40B4-BE49-F238E27FC236}">
                <a16:creationId xmlns:a16="http://schemas.microsoft.com/office/drawing/2014/main" id="{0FBE1FBE-8BD3-215E-01BE-06EC4BB5C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226" y="274638"/>
            <a:ext cx="1516034" cy="78127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539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4F202-5D43-B0B2-E521-11B8BF384532}"/>
              </a:ext>
            </a:extLst>
          </p:cNvPr>
          <p:cNvSpPr>
            <a:spLocks noGrp="1"/>
          </p:cNvSpPr>
          <p:nvPr>
            <p:ph type="title"/>
          </p:nvPr>
        </p:nvSpPr>
        <p:spPr>
          <a:xfrm>
            <a:off x="1338943" y="274638"/>
            <a:ext cx="5965372" cy="1016952"/>
          </a:xfrm>
          <a:solidFill>
            <a:schemeClr val="tx2">
              <a:lumMod val="40000"/>
              <a:lumOff val="60000"/>
            </a:schemeClr>
          </a:solidFill>
          <a:ln>
            <a:solidFill>
              <a:schemeClr val="tx1"/>
            </a:solidFill>
          </a:ln>
        </p:spPr>
        <p:txBody>
          <a:bodyPr>
            <a:normAutofit/>
          </a:bodyPr>
          <a:lstStyle/>
          <a:p>
            <a:r>
              <a:rPr lang="it-IT" sz="3400" dirty="0"/>
              <a:t> </a:t>
            </a:r>
            <a:r>
              <a:rPr lang="it-IT" sz="2200" dirty="0">
                <a:latin typeface="Book Antiqua" panose="02040602050305030304" pitchFamily="18" charset="0"/>
              </a:rPr>
              <a:t>DURATION OF MOBILITY</a:t>
            </a:r>
            <a:endParaRPr lang="it-IT" sz="3400" dirty="0">
              <a:latin typeface="Book Antiqua" panose="02040602050305030304" pitchFamily="18" charset="0"/>
            </a:endParaRPr>
          </a:p>
        </p:txBody>
      </p:sp>
      <p:sp>
        <p:nvSpPr>
          <p:cNvPr id="3" name="Segnaposto contenuto 2">
            <a:extLst>
              <a:ext uri="{FF2B5EF4-FFF2-40B4-BE49-F238E27FC236}">
                <a16:creationId xmlns:a16="http://schemas.microsoft.com/office/drawing/2014/main" id="{F648EA44-6681-B572-CFA4-5828824C09E3}"/>
              </a:ext>
            </a:extLst>
          </p:cNvPr>
          <p:cNvSpPr>
            <a:spLocks noGrp="1"/>
          </p:cNvSpPr>
          <p:nvPr>
            <p:ph idx="1"/>
          </p:nvPr>
        </p:nvSpPr>
        <p:spPr>
          <a:xfrm>
            <a:off x="457200" y="1657668"/>
            <a:ext cx="8229600" cy="3577590"/>
          </a:xfrm>
          <a:ln w="57150">
            <a:noFill/>
          </a:ln>
        </p:spPr>
        <p:txBody>
          <a:bodyPr>
            <a:normAutofit fontScale="85000" lnSpcReduction="20000"/>
          </a:bodyPr>
          <a:lstStyle/>
          <a:p>
            <a:pPr marL="0" indent="0" algn="ctr">
              <a:buNone/>
            </a:pPr>
            <a:endParaRPr lang="it-IT" dirty="0"/>
          </a:p>
          <a:p>
            <a:pPr marL="0" indent="0" algn="just">
              <a:buNone/>
            </a:pPr>
            <a:r>
              <a:rPr lang="en-US" dirty="0"/>
              <a:t>Mobility is provided for a minimum period of 60 days up to a maximum of 360 days and must be between 1 June 2025 and 30 September 2026.</a:t>
            </a:r>
          </a:p>
          <a:p>
            <a:pPr marL="0" indent="0" algn="just">
              <a:buNone/>
            </a:pPr>
            <a:endParaRPr lang="it-IT" dirty="0"/>
          </a:p>
          <a:p>
            <a:pPr marL="0" indent="0" algn="just">
              <a:buNone/>
            </a:pPr>
            <a:r>
              <a:rPr lang="en-US" sz="2600" dirty="0"/>
              <a:t>Note: if you do not spend at least 60 days in Erasmus no contribution is recognized by the University, therefore the amount received must be returned.</a:t>
            </a:r>
          </a:p>
          <a:p>
            <a:pPr marL="0" indent="0" algn="just">
              <a:buNone/>
            </a:pPr>
            <a:r>
              <a:rPr lang="en-US" sz="2600" dirty="0"/>
              <a:t>In particular, activities carried out under Erasmus should be properly documented by submitting the Transcript of Records. </a:t>
            </a:r>
          </a:p>
          <a:p>
            <a:pPr marL="0" indent="0" algn="just">
              <a:buNone/>
            </a:pPr>
            <a:endParaRPr lang="it-IT" sz="2600" dirty="0"/>
          </a:p>
          <a:p>
            <a:pPr marL="0" indent="0" algn="ctr">
              <a:buNone/>
            </a:pPr>
            <a:endParaRPr lang="it-IT" dirty="0"/>
          </a:p>
          <a:p>
            <a:endParaRPr lang="it-IT" dirty="0"/>
          </a:p>
        </p:txBody>
      </p:sp>
      <p:sp>
        <p:nvSpPr>
          <p:cNvPr id="4" name="Frame 3">
            <a:extLst>
              <a:ext uri="{FF2B5EF4-FFF2-40B4-BE49-F238E27FC236}">
                <a16:creationId xmlns:a16="http://schemas.microsoft.com/office/drawing/2014/main" id="{BA258206-47AB-B6A3-A5DD-26DFFAF2E88F}"/>
              </a:ext>
            </a:extLst>
          </p:cNvPr>
          <p:cNvSpPr/>
          <p:nvPr/>
        </p:nvSpPr>
        <p:spPr>
          <a:xfrm>
            <a:off x="0" y="-91440"/>
            <a:ext cx="9144000" cy="6949440"/>
          </a:xfrm>
          <a:prstGeom prst="frame">
            <a:avLst>
              <a:gd name="adj1" fmla="val 1358"/>
            </a:avLst>
          </a:prstGeom>
          <a:solidFill>
            <a:schemeClr val="tx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5" name="Immagine 4">
            <a:extLst>
              <a:ext uri="{FF2B5EF4-FFF2-40B4-BE49-F238E27FC236}">
                <a16:creationId xmlns:a16="http://schemas.microsoft.com/office/drawing/2014/main" id="{D03A68FC-3226-0D49-4648-7DE8652888AD}"/>
              </a:ext>
            </a:extLst>
          </p:cNvPr>
          <p:cNvPicPr>
            <a:picLocks noChangeAspect="1"/>
          </p:cNvPicPr>
          <p:nvPr/>
        </p:nvPicPr>
        <p:blipFill>
          <a:blip r:embed="rId3"/>
          <a:stretch>
            <a:fillRect/>
          </a:stretch>
        </p:blipFill>
        <p:spPr>
          <a:xfrm>
            <a:off x="282001" y="397288"/>
            <a:ext cx="939031" cy="894302"/>
          </a:xfrm>
          <a:prstGeom prst="rect">
            <a:avLst/>
          </a:prstGeom>
        </p:spPr>
      </p:pic>
      <p:pic>
        <p:nvPicPr>
          <p:cNvPr id="6" name="Picture 2" descr="logo dicmapi">
            <a:extLst>
              <a:ext uri="{FF2B5EF4-FFF2-40B4-BE49-F238E27FC236}">
                <a16:creationId xmlns:a16="http://schemas.microsoft.com/office/drawing/2014/main" id="{0FBE1FBE-8BD3-215E-01BE-06EC4BB5C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226" y="274638"/>
            <a:ext cx="1516034" cy="78127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297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ED2FC"/>
            </a:gs>
            <a:gs pos="100000">
              <a:schemeClr val="bg1"/>
            </a:gs>
          </a:gsLst>
          <a:lin ang="16200000" scaled="0"/>
        </a:gra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C05981-18EF-2749-ABEE-2AB57375D269}"/>
              </a:ext>
            </a:extLst>
          </p:cNvPr>
          <p:cNvSpPr>
            <a:spLocks noGrp="1"/>
          </p:cNvSpPr>
          <p:nvPr>
            <p:ph idx="1"/>
          </p:nvPr>
        </p:nvSpPr>
        <p:spPr>
          <a:xfrm>
            <a:off x="102870" y="860249"/>
            <a:ext cx="8890254" cy="5874673"/>
          </a:xfrm>
          <a:solidFill>
            <a:schemeClr val="bg1"/>
          </a:solidFill>
        </p:spPr>
        <p:txBody>
          <a:bodyPr>
            <a:noAutofit/>
          </a:bodyPr>
          <a:lstStyle/>
          <a:p>
            <a:pPr marL="0" indent="0" algn="just">
              <a:buNone/>
            </a:pPr>
            <a:r>
              <a:rPr lang="en-US" sz="1300" dirty="0">
                <a:latin typeface="Book Antiqua" panose="02040602050305030304" pitchFamily="18" charset="0"/>
              </a:rPr>
              <a:t>Students awarded an Erasmus+ scholarship must accept the destination and identify the period of stay abroad (I semester, II semester or whole academic year) according to the dates and methods that will be published on the University’s website by the Erasmus+ and International Mobility Office. </a:t>
            </a:r>
          </a:p>
          <a:p>
            <a:pPr marL="0" indent="0" algn="just">
              <a:buNone/>
            </a:pPr>
            <a:r>
              <a:rPr lang="en-US" sz="1300" dirty="0">
                <a:latin typeface="Book Antiqua" panose="02040602050305030304" pitchFamily="18" charset="0"/>
              </a:rPr>
              <a:t>The assigned destination may not be changed in any way, nor is it possible to request additional places to those provided for by the agreements in force. </a:t>
            </a:r>
          </a:p>
          <a:p>
            <a:pPr marL="0" indent="0" algn="just">
              <a:buNone/>
            </a:pPr>
            <a:endParaRPr lang="it-IT" sz="1300" dirty="0">
              <a:solidFill>
                <a:srgbClr val="FF0000"/>
              </a:solidFill>
              <a:latin typeface="Book Antiqua" panose="02040602050305030304" pitchFamily="18" charset="0"/>
            </a:endParaRPr>
          </a:p>
          <a:p>
            <a:pPr marL="0" indent="0" algn="just">
              <a:buNone/>
            </a:pPr>
            <a:r>
              <a:rPr lang="en-US" sz="1200" b="1" dirty="0">
                <a:solidFill>
                  <a:srgbClr val="FF0000"/>
                </a:solidFill>
                <a:latin typeface="Book Antiqua" panose="02040602050305030304" pitchFamily="18" charset="0"/>
              </a:rPr>
              <a:t>FAILURE TO ACCEPT THE SEAT WILL BE CONSIDERED AS A WAIVER OF ERASMUS GRANT. ANY MOVES OR ASSIGNMENTS OF REMAINING VACANCIES WILL TAKE PLACE IN THE MONTH OF SEPTEMBER AND WILL CONCERN ONLY THE SECOND HALF OF THE YEAR. </a:t>
            </a:r>
          </a:p>
          <a:p>
            <a:pPr marL="0" indent="0" algn="just">
              <a:buNone/>
            </a:pPr>
            <a:r>
              <a:rPr lang="en-US" sz="1200" b="1" dirty="0" err="1">
                <a:solidFill>
                  <a:srgbClr val="FF0000"/>
                </a:solidFill>
                <a:latin typeface="Book Antiqua" panose="02040602050305030304" pitchFamily="18" charset="0"/>
              </a:rPr>
              <a:t>DICMaPI</a:t>
            </a:r>
            <a:r>
              <a:rPr lang="en-US" sz="1200" b="1" dirty="0">
                <a:solidFill>
                  <a:srgbClr val="FF0000"/>
                </a:solidFill>
                <a:latin typeface="Book Antiqua" panose="02040602050305030304" pitchFamily="18" charset="0"/>
              </a:rPr>
              <a:t> will communicate the modalities and timing of the allocation of the remaining scholarships to those eligible in the ranking. </a:t>
            </a:r>
          </a:p>
          <a:p>
            <a:pPr marL="0" indent="0" algn="just">
              <a:buNone/>
            </a:pPr>
            <a:endParaRPr lang="en-US" sz="1200" b="1" dirty="0">
              <a:solidFill>
                <a:srgbClr val="FF0000"/>
              </a:solidFill>
              <a:latin typeface="Book Antiqua" panose="02040602050305030304" pitchFamily="18" charset="0"/>
            </a:endParaRPr>
          </a:p>
          <a:p>
            <a:pPr marL="0" indent="0" algn="just">
              <a:buNone/>
            </a:pPr>
            <a:r>
              <a:rPr lang="en-US" sz="1300" dirty="0">
                <a:latin typeface="Book Antiqua" panose="02040602050305030304" pitchFamily="18" charset="0"/>
              </a:rPr>
              <a:t>Although it is the Erasmus+ and International Mobility Office that "appoints" the winners (that is, to communicate to partner institutions the names and contact details of students who have regularly accepted the assigned destination), it is the student’s responsibility to inform himself about the administrative requirements and the respective deadlines foreseen by the partner locations; if not observed, the student could run the risk of not being accepted by the partner location. (Art. 1). </a:t>
            </a:r>
          </a:p>
          <a:p>
            <a:pPr marL="0" indent="0" algn="just">
              <a:buNone/>
            </a:pPr>
            <a:r>
              <a:rPr lang="en-US" sz="1300" dirty="0">
                <a:latin typeface="Book Antiqua" panose="02040602050305030304" pitchFamily="18" charset="0"/>
              </a:rPr>
              <a:t>It is the students' responsibility to check the specific requirements (language, registration, course access) and application deadlines (application deadlines) at the host university by consulting the websites, the partner universities' information which the office publishes and updates, or by contacting the universities themselves. </a:t>
            </a:r>
          </a:p>
          <a:p>
            <a:pPr marL="0" indent="0" algn="just">
              <a:buNone/>
            </a:pPr>
            <a:r>
              <a:rPr lang="en-US" sz="1300" dirty="0">
                <a:latin typeface="Book Antiqua" panose="02040602050305030304" pitchFamily="18" charset="0"/>
              </a:rPr>
              <a:t>Please note that: </a:t>
            </a:r>
          </a:p>
          <a:p>
            <a:pPr algn="just">
              <a:buFont typeface="+mj-lt"/>
              <a:buAutoNum type="arabicPeriod"/>
            </a:pPr>
            <a:r>
              <a:rPr lang="en-US" sz="1300" b="1" dirty="0">
                <a:latin typeface="Book Antiqua" panose="02040602050305030304" pitchFamily="18" charset="0"/>
              </a:rPr>
              <a:t>the deadlines in the active exchange tables are subject to change by partner institutions;</a:t>
            </a:r>
            <a:r>
              <a:rPr lang="en-US" sz="1300" dirty="0">
                <a:latin typeface="Book Antiqua" panose="02040602050305030304" pitchFamily="18" charset="0"/>
              </a:rPr>
              <a:t> </a:t>
            </a:r>
          </a:p>
          <a:p>
            <a:pPr algn="just">
              <a:buFont typeface="+mj-lt"/>
              <a:buAutoNum type="arabicPeriod"/>
            </a:pPr>
            <a:r>
              <a:rPr lang="en-US" sz="1300" b="1" dirty="0">
                <a:latin typeface="Book Antiqua" panose="02040602050305030304" pitchFamily="18" charset="0"/>
              </a:rPr>
              <a:t>Where the nomination and application procedures for the first half of the year have expired or are about to expire, the scholarships available are only for the second half. </a:t>
            </a:r>
          </a:p>
        </p:txBody>
      </p:sp>
      <p:sp>
        <p:nvSpPr>
          <p:cNvPr id="4" name="Frame 3">
            <a:extLst>
              <a:ext uri="{FF2B5EF4-FFF2-40B4-BE49-F238E27FC236}">
                <a16:creationId xmlns:a16="http://schemas.microsoft.com/office/drawing/2014/main" id="{016AB0AD-3D53-354B-9C2A-A9F2BA18627A}"/>
              </a:ext>
            </a:extLst>
          </p:cNvPr>
          <p:cNvSpPr/>
          <p:nvPr/>
        </p:nvSpPr>
        <p:spPr>
          <a:xfrm>
            <a:off x="0" y="0"/>
            <a:ext cx="9144000" cy="6858000"/>
          </a:xfrm>
          <a:prstGeom prst="frame">
            <a:avLst>
              <a:gd name="adj1" fmla="val 1358"/>
            </a:avLst>
          </a:prstGeom>
          <a:solidFill>
            <a:schemeClr val="tx2">
              <a:lumMod val="40000"/>
              <a:lumOff val="60000"/>
            </a:schemeClr>
          </a:solidFill>
          <a:ln>
            <a:solidFill>
              <a:schemeClr val="tx2">
                <a:lumMod val="40000"/>
                <a:lumOff val="6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FB9A1318-B146-F64B-A9F4-D52368412C83}"/>
              </a:ext>
            </a:extLst>
          </p:cNvPr>
          <p:cNvSpPr/>
          <p:nvPr/>
        </p:nvSpPr>
        <p:spPr>
          <a:xfrm>
            <a:off x="1104102" y="143986"/>
            <a:ext cx="6130887" cy="605790"/>
          </a:xfrm>
          <a:prstGeom prst="rect">
            <a:avLst/>
          </a:prstGeom>
          <a:solidFill>
            <a:schemeClr val="tx2">
              <a:lumMod val="40000"/>
              <a:lumOff val="6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0" dirty="0">
                <a:solidFill>
                  <a:schemeClr val="tx1"/>
                </a:solidFill>
                <a:latin typeface="Book Antiqua" panose="02040602050305030304" pitchFamily="18" charset="0"/>
              </a:rPr>
              <a:t>Award and acceptance of the Erasmus grant</a:t>
            </a:r>
          </a:p>
        </p:txBody>
      </p:sp>
      <p:pic>
        <p:nvPicPr>
          <p:cNvPr id="2" name="Picture 2" descr="logo dicmapi">
            <a:extLst>
              <a:ext uri="{FF2B5EF4-FFF2-40B4-BE49-F238E27FC236}">
                <a16:creationId xmlns:a16="http://schemas.microsoft.com/office/drawing/2014/main" id="{98D9DC24-E628-3164-268A-80DF76E18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865" y="117924"/>
            <a:ext cx="1607259" cy="6244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21E9DF33-8D06-BF9A-4983-DAA503CD51A3}"/>
              </a:ext>
            </a:extLst>
          </p:cNvPr>
          <p:cNvPicPr>
            <a:picLocks noChangeAspect="1"/>
          </p:cNvPicPr>
          <p:nvPr/>
        </p:nvPicPr>
        <p:blipFill>
          <a:blip r:embed="rId4"/>
          <a:stretch>
            <a:fillRect/>
          </a:stretch>
        </p:blipFill>
        <p:spPr>
          <a:xfrm>
            <a:off x="212562" y="129342"/>
            <a:ext cx="678979" cy="635077"/>
          </a:xfrm>
          <a:prstGeom prst="rect">
            <a:avLst/>
          </a:prstGeom>
        </p:spPr>
      </p:pic>
    </p:spTree>
    <p:extLst>
      <p:ext uri="{BB962C8B-B14F-4D97-AF65-F5344CB8AC3E}">
        <p14:creationId xmlns:p14="http://schemas.microsoft.com/office/powerpoint/2010/main" val="2682024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2830" y="1352188"/>
            <a:ext cx="8898340" cy="4911436"/>
          </a:xfrm>
        </p:spPr>
        <p:txBody>
          <a:bodyPr>
            <a:noAutofit/>
          </a:bodyPr>
          <a:lstStyle/>
          <a:p>
            <a:pPr marL="0" indent="0" algn="just">
              <a:buNone/>
            </a:pPr>
            <a:r>
              <a:rPr lang="en-US" sz="1300" dirty="0">
                <a:latin typeface="Book Antiqua" panose="02040602050305030304" pitchFamily="18" charset="0"/>
              </a:rPr>
              <a:t>The duration of the </a:t>
            </a:r>
            <a:r>
              <a:rPr lang="en-US" sz="1300" dirty="0">
                <a:solidFill>
                  <a:srgbClr val="FF0000"/>
                </a:solidFill>
                <a:latin typeface="Book Antiqua" panose="02040602050305030304" pitchFamily="18" charset="0"/>
              </a:rPr>
              <a:t>Erasmus+ 2025_2026 </a:t>
            </a:r>
            <a:r>
              <a:rPr lang="en-US" sz="1300" dirty="0">
                <a:latin typeface="Book Antiqua" panose="02040602050305030304" pitchFamily="18" charset="0"/>
              </a:rPr>
              <a:t>grant is set out in the Selection Notice for each destination and can be found in the last column of the CIPMP agreement table.</a:t>
            </a:r>
          </a:p>
          <a:p>
            <a:pPr marL="0" indent="0" algn="just">
              <a:buNone/>
            </a:pPr>
            <a:r>
              <a:rPr lang="en-US" sz="1300" b="1" dirty="0">
                <a:solidFill>
                  <a:srgbClr val="FF0000"/>
                </a:solidFill>
                <a:latin typeface="Book Antiqua" panose="02040602050305030304" pitchFamily="18" charset="0"/>
              </a:rPr>
              <a:t>Erasmus+ provides that a student may receive the Erasmus grant several times for up to 12 months per cycle of study, regardless of the number and type of mobility (for study and/or internship purposes). The calculation of the Erasmus study period already completed also includes any extension for which no grant has been received.</a:t>
            </a:r>
          </a:p>
          <a:p>
            <a:pPr marL="0" indent="0" algn="just">
              <a:buNone/>
            </a:pPr>
            <a:r>
              <a:rPr lang="en-US" sz="1300" b="1" dirty="0">
                <a:solidFill>
                  <a:srgbClr val="FF0000"/>
                </a:solidFill>
                <a:latin typeface="Book Antiqua" panose="02040602050305030304" pitchFamily="18" charset="0"/>
              </a:rPr>
              <a:t>For students enrolled in single cycle Master’s degree courses the maximum number of months is 24. </a:t>
            </a:r>
          </a:p>
          <a:p>
            <a:pPr marL="0" indent="0" algn="just">
              <a:buNone/>
            </a:pPr>
            <a:r>
              <a:rPr lang="en-US" sz="1300" dirty="0">
                <a:latin typeface="Book Antiqua" panose="02040602050305030304" pitchFamily="18" charset="0"/>
              </a:rPr>
              <a:t>The period is in any case conditioned by the dates of beginning and end of courses and/or activities at the different universities of destination.</a:t>
            </a:r>
          </a:p>
          <a:p>
            <a:pPr marL="0" indent="0" algn="just">
              <a:buNone/>
            </a:pPr>
            <a:br>
              <a:rPr lang="it-IT" sz="1300" dirty="0">
                <a:solidFill>
                  <a:schemeClr val="accent6">
                    <a:lumMod val="50000"/>
                  </a:schemeClr>
                </a:solidFill>
                <a:latin typeface="Book Antiqua" panose="02040602050305030304" pitchFamily="18" charset="0"/>
              </a:rPr>
            </a:br>
            <a:r>
              <a:rPr lang="en-US" sz="1300" b="1" dirty="0">
                <a:solidFill>
                  <a:srgbClr val="FF0000"/>
                </a:solidFill>
                <a:latin typeface="Book Antiqua" panose="02040602050305030304" pitchFamily="18" charset="0"/>
              </a:rPr>
              <a:t>Study abroad must be between 1 June 2025 and 30 September 2026.</a:t>
            </a:r>
          </a:p>
          <a:p>
            <a:pPr marL="0" indent="0" algn="just">
              <a:buNone/>
            </a:pPr>
            <a:r>
              <a:rPr lang="en-US" sz="1300" dirty="0">
                <a:latin typeface="Book Antiqua" panose="02040602050305030304" pitchFamily="18" charset="0"/>
              </a:rPr>
              <a:t>The date of departure and the duration of the period to be spent abroad must be established at the time of acceptance and are conditioned by the dates of beginning and end of courses and/or other activities at the different places of destination, as well as the number of months in the tables published on the Erasmus page of www.unina.it.</a:t>
            </a:r>
          </a:p>
          <a:p>
            <a:pPr marL="0" indent="0" algn="just">
              <a:buNone/>
            </a:pPr>
            <a:endParaRPr lang="it-IT" sz="1300" dirty="0">
              <a:latin typeface="Book Antiqua" panose="02040602050305030304" pitchFamily="18" charset="0"/>
            </a:endParaRPr>
          </a:p>
          <a:p>
            <a:pPr marL="0" indent="0" algn="just">
              <a:buNone/>
            </a:pPr>
            <a:r>
              <a:rPr lang="en-US" sz="1300" dirty="0">
                <a:latin typeface="Book Antiqua" panose="02040602050305030304" pitchFamily="18" charset="0"/>
              </a:rPr>
              <a:t>In any case, students who intend to study abroad for only one semester will not be funded for more than 5 months (with the sole exception of those whose duration is indicated differently in the table); students who intend to study abroad for a full academic year will not be funded for more than 9 months (with the only exceptions for those destinations whose duration is indicated differently in the table). </a:t>
            </a:r>
          </a:p>
          <a:p>
            <a:pPr marL="0" indent="0" algn="just">
              <a:buNone/>
            </a:pPr>
            <a:r>
              <a:rPr lang="en-US" sz="1300" dirty="0">
                <a:latin typeface="Book Antiqua" panose="02040602050305030304" pitchFamily="18" charset="0"/>
              </a:rPr>
              <a:t>However, it will be possible to request a formal extension of the study period, agreed in advance with the host university.</a:t>
            </a:r>
          </a:p>
          <a:p>
            <a:pPr marL="0" indent="0" algn="just">
              <a:buNone/>
            </a:pPr>
            <a:r>
              <a:rPr lang="en-US" sz="1300" b="1" dirty="0">
                <a:latin typeface="Book Antiqua" panose="02040602050305030304" pitchFamily="18" charset="0"/>
              </a:rPr>
              <a:t>No financial contribution is provided for the EXTENSION PERIOD, IF GRANTED.</a:t>
            </a:r>
          </a:p>
        </p:txBody>
      </p:sp>
      <p:pic>
        <p:nvPicPr>
          <p:cNvPr id="4" name="Immagine 3"/>
          <p:cNvPicPr>
            <a:picLocks noChangeAspect="1"/>
          </p:cNvPicPr>
          <p:nvPr/>
        </p:nvPicPr>
        <p:blipFill rotWithShape="1">
          <a:blip r:embed="rId2"/>
          <a:srcRect b="9371"/>
          <a:stretch/>
        </p:blipFill>
        <p:spPr>
          <a:xfrm>
            <a:off x="6629400" y="123080"/>
            <a:ext cx="1578429" cy="1251282"/>
          </a:xfrm>
          <a:prstGeom prst="rect">
            <a:avLst/>
          </a:prstGeom>
        </p:spPr>
      </p:pic>
      <p:sp>
        <p:nvSpPr>
          <p:cNvPr id="6" name="Rectangle 5">
            <a:extLst>
              <a:ext uri="{FF2B5EF4-FFF2-40B4-BE49-F238E27FC236}">
                <a16:creationId xmlns:a16="http://schemas.microsoft.com/office/drawing/2014/main" id="{BC6BF51B-ACEA-2E44-86FB-87D3DB99009F}"/>
              </a:ext>
            </a:extLst>
          </p:cNvPr>
          <p:cNvSpPr/>
          <p:nvPr/>
        </p:nvSpPr>
        <p:spPr>
          <a:xfrm>
            <a:off x="778143" y="349175"/>
            <a:ext cx="4819074" cy="795804"/>
          </a:xfrm>
          <a:prstGeom prst="rect">
            <a:avLst/>
          </a:prstGeom>
          <a:solidFill>
            <a:schemeClr val="tx2">
              <a:lumMod val="40000"/>
              <a:lumOff val="60000"/>
            </a:schemeClr>
          </a:solidFill>
          <a:ln>
            <a:solidFill>
              <a:schemeClr val="tx2">
                <a:lumMod val="40000"/>
                <a:lumOff val="6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it-IT" sz="3000" dirty="0">
                <a:solidFill>
                  <a:schemeClr val="tx1"/>
                </a:solidFill>
                <a:latin typeface="Book Antiqua" panose="02040602050305030304" pitchFamily="18" charset="0"/>
              </a:rPr>
              <a:t>Duration of the </a:t>
            </a:r>
            <a:r>
              <a:rPr lang="it-IT" sz="3000" dirty="0" err="1">
                <a:solidFill>
                  <a:schemeClr val="tx1"/>
                </a:solidFill>
                <a:latin typeface="Book Antiqua" panose="02040602050305030304" pitchFamily="18" charset="0"/>
              </a:rPr>
              <a:t>scholarship</a:t>
            </a:r>
            <a:endParaRPr lang="it-IT" sz="3000"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616F8172-2232-36A9-0B6A-F8CFD769F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769" y="6314898"/>
            <a:ext cx="1271935" cy="52331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Frame 3">
            <a:extLst>
              <a:ext uri="{FF2B5EF4-FFF2-40B4-BE49-F238E27FC236}">
                <a16:creationId xmlns:a16="http://schemas.microsoft.com/office/drawing/2014/main" id="{F1FBD634-48AD-4FCC-6BFA-4FFF10FC0036}"/>
              </a:ext>
            </a:extLst>
          </p:cNvPr>
          <p:cNvSpPr/>
          <p:nvPr/>
        </p:nvSpPr>
        <p:spPr>
          <a:xfrm>
            <a:off x="0" y="0"/>
            <a:ext cx="9231086" cy="6966857"/>
          </a:xfrm>
          <a:prstGeom prst="frame">
            <a:avLst>
              <a:gd name="adj1" fmla="val 1358"/>
            </a:avLst>
          </a:prstGeom>
          <a:solidFill>
            <a:schemeClr val="tx2">
              <a:lumMod val="40000"/>
              <a:lumOff val="60000"/>
            </a:schemeClr>
          </a:solidFill>
          <a:ln>
            <a:solidFill>
              <a:schemeClr val="tx2">
                <a:lumMod val="40000"/>
                <a:lumOff val="6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8" name="Immagine 7">
            <a:extLst>
              <a:ext uri="{FF2B5EF4-FFF2-40B4-BE49-F238E27FC236}">
                <a16:creationId xmlns:a16="http://schemas.microsoft.com/office/drawing/2014/main" id="{ED7FEE43-EE09-8289-AE5E-54215A683823}"/>
              </a:ext>
            </a:extLst>
          </p:cNvPr>
          <p:cNvPicPr>
            <a:picLocks noChangeAspect="1"/>
          </p:cNvPicPr>
          <p:nvPr/>
        </p:nvPicPr>
        <p:blipFill>
          <a:blip r:embed="rId4"/>
          <a:stretch>
            <a:fillRect/>
          </a:stretch>
        </p:blipFill>
        <p:spPr>
          <a:xfrm>
            <a:off x="7135812" y="6241853"/>
            <a:ext cx="658741" cy="616148"/>
          </a:xfrm>
          <a:prstGeom prst="rect">
            <a:avLst/>
          </a:prstGeom>
        </p:spPr>
      </p:pic>
    </p:spTree>
    <p:extLst>
      <p:ext uri="{BB962C8B-B14F-4D97-AF65-F5344CB8AC3E}">
        <p14:creationId xmlns:p14="http://schemas.microsoft.com/office/powerpoint/2010/main" val="2288537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6232EB8-6A0C-D34B-B5DE-512950CD77F9}"/>
              </a:ext>
            </a:extLst>
          </p:cNvPr>
          <p:cNvSpPr>
            <a:spLocks noGrp="1"/>
          </p:cNvSpPr>
          <p:nvPr>
            <p:ph idx="1"/>
          </p:nvPr>
        </p:nvSpPr>
        <p:spPr>
          <a:xfrm>
            <a:off x="144049" y="1548906"/>
            <a:ext cx="8855902" cy="4525963"/>
          </a:xfrm>
          <a:pattFill prst="pct10">
            <a:fgClr>
              <a:schemeClr val="accent1"/>
            </a:fgClr>
            <a:bgClr>
              <a:schemeClr val="bg1"/>
            </a:bgClr>
          </a:pattFill>
        </p:spPr>
        <p:txBody>
          <a:bodyPr>
            <a:noAutofit/>
          </a:bodyPr>
          <a:lstStyle/>
          <a:p>
            <a:pPr marL="0" indent="0" algn="just">
              <a:buNone/>
            </a:pPr>
            <a:r>
              <a:rPr lang="en-US" sz="1400" dirty="0">
                <a:latin typeface="Book Antiqua" panose="02040602050305030304" pitchFamily="18" charset="0"/>
              </a:rPr>
              <a:t>The winning students - before departure - will have to sign the Erasmus financial agreement from which only the status of "Erasmus student" derives. The procedure for signing financial agreements requires that documentation be uploaded to the platform </a:t>
            </a:r>
            <a:r>
              <a:rPr lang="it-IT" sz="1400" b="1" dirty="0">
                <a:solidFill>
                  <a:srgbClr val="0066FF"/>
                </a:solidFill>
                <a:latin typeface="Book Antiqua" panose="02040602050305030304" pitchFamily="18" charset="0"/>
              </a:rPr>
              <a:t>https://mobility.unina.it</a:t>
            </a:r>
            <a:r>
              <a:rPr lang="en-US" sz="1400" dirty="0">
                <a:latin typeface="Book Antiqua" panose="02040602050305030304" pitchFamily="18" charset="0"/>
              </a:rPr>
              <a:t>, section Career Attachments:</a:t>
            </a:r>
          </a:p>
          <a:p>
            <a:pPr algn="just">
              <a:buFont typeface="Arial" panose="020B0604020202020204" pitchFamily="34" charset="0"/>
              <a:buChar char="•"/>
            </a:pPr>
            <a:r>
              <a:rPr lang="en-US" sz="1400" dirty="0">
                <a:latin typeface="Book Antiqua" panose="02040602050305030304" pitchFamily="18" charset="0"/>
              </a:rPr>
              <a:t>copy of application form, or acceptance letter from the host university, or self-declaration</a:t>
            </a:r>
          </a:p>
          <a:p>
            <a:pPr marL="0" indent="0" algn="just">
              <a:buNone/>
            </a:pPr>
            <a:r>
              <a:rPr lang="en-US" sz="1400" dirty="0">
                <a:latin typeface="Book Antiqua" panose="02040602050305030304" pitchFamily="18" charset="0"/>
              </a:rPr>
              <a:t>        the application form;</a:t>
            </a:r>
          </a:p>
          <a:p>
            <a:pPr algn="just"/>
            <a:r>
              <a:rPr lang="en-US" sz="1400" dirty="0">
                <a:latin typeface="Book Antiqua" panose="02040602050305030304" pitchFamily="18" charset="0"/>
              </a:rPr>
              <a:t>learning agreement;</a:t>
            </a:r>
          </a:p>
          <a:p>
            <a:pPr algn="just"/>
            <a:r>
              <a:rPr lang="en-US" sz="1400" dirty="0">
                <a:latin typeface="Book Antiqua" panose="02040602050305030304" pitchFamily="18" charset="0"/>
              </a:rPr>
              <a:t>certification of language skills;</a:t>
            </a:r>
          </a:p>
          <a:p>
            <a:pPr algn="just"/>
            <a:r>
              <a:rPr lang="en-US" sz="1400" dirty="0">
                <a:latin typeface="Book Antiqua" panose="02040602050305030304" pitchFamily="18" charset="0"/>
              </a:rPr>
              <a:t>Residence permit for international students.</a:t>
            </a:r>
          </a:p>
          <a:p>
            <a:pPr marL="0" indent="0" algn="just">
              <a:buNone/>
            </a:pPr>
            <a:endParaRPr lang="en-US" sz="1400" dirty="0">
              <a:latin typeface="Book Antiqua" panose="02040602050305030304" pitchFamily="18" charset="0"/>
            </a:endParaRPr>
          </a:p>
          <a:p>
            <a:pPr marL="0" indent="0" algn="just">
              <a:buNone/>
            </a:pPr>
            <a:endParaRPr lang="it-IT" sz="1400" dirty="0">
              <a:latin typeface="Book Antiqua" panose="02040602050305030304" pitchFamily="18" charset="0"/>
            </a:endParaRPr>
          </a:p>
          <a:p>
            <a:pPr marL="0" indent="0" algn="just">
              <a:buNone/>
            </a:pPr>
            <a:r>
              <a:rPr lang="en-US" sz="1400" dirty="0">
                <a:latin typeface="Book Antiqua" panose="02040602050305030304" pitchFamily="18" charset="0"/>
              </a:rPr>
              <a:t>The award of grants is conditional upon confirmation of all agreements by the partner universities.</a:t>
            </a:r>
          </a:p>
          <a:p>
            <a:pPr marL="0" indent="0" algn="just">
              <a:buNone/>
            </a:pPr>
            <a:r>
              <a:rPr lang="en-US" sz="1400" dirty="0">
                <a:latin typeface="Book Antiqua" panose="02040602050305030304" pitchFamily="18" charset="0"/>
              </a:rPr>
              <a:t>The student will also have to verify that he or she meets any admission requirements required by the partner university (e.g. certified knowledge of the language in which the courses are held).</a:t>
            </a:r>
          </a:p>
          <a:p>
            <a:pPr marL="0" indent="0" algn="just">
              <a:buNone/>
            </a:pPr>
            <a:endParaRPr lang="en-US" sz="1400" dirty="0">
              <a:latin typeface="Book Antiqua" panose="02040602050305030304" pitchFamily="18" charset="0"/>
            </a:endParaRPr>
          </a:p>
          <a:p>
            <a:pPr marL="0" indent="0" algn="just">
              <a:buNone/>
            </a:pPr>
            <a:r>
              <a:rPr lang="en-US" sz="1400" dirty="0">
                <a:latin typeface="Book Antiqua" panose="02040602050305030304" pitchFamily="18" charset="0"/>
              </a:rPr>
              <a:t>The student who has been awarded an Erasmus+ 2023_2024 grant, during his or her stay at the host university, </a:t>
            </a:r>
            <a:r>
              <a:rPr lang="en-US" sz="1400" b="1" dirty="0">
                <a:latin typeface="Book Antiqua" panose="02040602050305030304" pitchFamily="18" charset="0"/>
              </a:rPr>
              <a:t>cannot benefit from other Community scholarships and must regularly pay the university fees in the manner and time provided by the University of Naples Federico II. </a:t>
            </a:r>
          </a:p>
          <a:p>
            <a:pPr marL="0" indent="0" algn="just">
              <a:buNone/>
            </a:pPr>
            <a:r>
              <a:rPr lang="en-US" sz="1400" dirty="0">
                <a:latin typeface="Book Antiqua" panose="02040602050305030304" pitchFamily="18" charset="0"/>
              </a:rPr>
              <a:t>Please note that any anomalies found in the uploading of documents on </a:t>
            </a:r>
            <a:r>
              <a:rPr lang="it-IT" sz="1400" b="1" dirty="0">
                <a:solidFill>
                  <a:srgbClr val="0066FF"/>
                </a:solidFill>
                <a:latin typeface="Book Antiqua" panose="02040602050305030304" pitchFamily="18" charset="0"/>
                <a:hlinkClick r:id="rId2"/>
              </a:rPr>
              <a:t>https://mobility.unina.it</a:t>
            </a:r>
            <a:r>
              <a:rPr lang="en-US" sz="1400" dirty="0">
                <a:latin typeface="Book Antiqua" panose="02040602050305030304" pitchFamily="18" charset="0"/>
              </a:rPr>
              <a:t> should be reported to </a:t>
            </a:r>
            <a:r>
              <a:rPr lang="it-IT" sz="1400" dirty="0">
                <a:latin typeface="Book Antiqua" panose="02040602050305030304" pitchFamily="18" charset="0"/>
                <a:hlinkClick r:id="rId3"/>
              </a:rPr>
              <a:t>international@unina.it</a:t>
            </a:r>
            <a:r>
              <a:rPr lang="it-IT" sz="1400" dirty="0">
                <a:latin typeface="Book Antiqua" panose="02040602050305030304" pitchFamily="18" charset="0"/>
              </a:rPr>
              <a:t>. </a:t>
            </a:r>
          </a:p>
          <a:p>
            <a:pPr marL="0" indent="0" algn="just">
              <a:buNone/>
            </a:pPr>
            <a:endParaRPr lang="it-IT" sz="1400" dirty="0">
              <a:latin typeface="Book Antiqua" panose="02040602050305030304" pitchFamily="18" charset="0"/>
            </a:endParaRPr>
          </a:p>
          <a:p>
            <a:endParaRPr lang="it-IT" sz="1600" dirty="0">
              <a:latin typeface="Book Antiqua" panose="02040602050305030304" pitchFamily="18" charset="0"/>
            </a:endParaRPr>
          </a:p>
        </p:txBody>
      </p:sp>
      <p:sp>
        <p:nvSpPr>
          <p:cNvPr id="6" name="Rectangle 5">
            <a:extLst>
              <a:ext uri="{FF2B5EF4-FFF2-40B4-BE49-F238E27FC236}">
                <a16:creationId xmlns:a16="http://schemas.microsoft.com/office/drawing/2014/main" id="{58576277-2921-C74D-97F0-4137434CC82A}"/>
              </a:ext>
            </a:extLst>
          </p:cNvPr>
          <p:cNvSpPr/>
          <p:nvPr/>
        </p:nvSpPr>
        <p:spPr>
          <a:xfrm>
            <a:off x="1208314" y="471877"/>
            <a:ext cx="6373693" cy="596624"/>
          </a:xfrm>
          <a:prstGeom prst="rect">
            <a:avLst/>
          </a:prstGeom>
          <a:solidFill>
            <a:schemeClr val="tx2">
              <a:lumMod val="40000"/>
              <a:lumOff val="60000"/>
            </a:schemeClr>
          </a:solidFill>
          <a:ln>
            <a:solidFill>
              <a:schemeClr val="tx2">
                <a:lumMod val="40000"/>
                <a:lumOff val="6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Erasmus Agreement</a:t>
            </a:r>
          </a:p>
        </p:txBody>
      </p:sp>
      <p:pic>
        <p:nvPicPr>
          <p:cNvPr id="4" name="Picture 2" descr="logo dicmapi">
            <a:extLst>
              <a:ext uri="{FF2B5EF4-FFF2-40B4-BE49-F238E27FC236}">
                <a16:creationId xmlns:a16="http://schemas.microsoft.com/office/drawing/2014/main" id="{3FCD299E-EC27-5ECC-96F6-14A31C77D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277" y="471876"/>
            <a:ext cx="1450129" cy="5966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Frame 3">
            <a:extLst>
              <a:ext uri="{FF2B5EF4-FFF2-40B4-BE49-F238E27FC236}">
                <a16:creationId xmlns:a16="http://schemas.microsoft.com/office/drawing/2014/main" id="{0CD892CE-E5D9-9DDE-D913-AC1F2F7B5E02}"/>
              </a:ext>
            </a:extLst>
          </p:cNvPr>
          <p:cNvSpPr/>
          <p:nvPr/>
        </p:nvSpPr>
        <p:spPr>
          <a:xfrm>
            <a:off x="0" y="0"/>
            <a:ext cx="9187543" cy="6858000"/>
          </a:xfrm>
          <a:prstGeom prst="frame">
            <a:avLst>
              <a:gd name="adj1" fmla="val 1358"/>
            </a:avLst>
          </a:prstGeom>
          <a:solidFill>
            <a:schemeClr val="tx2">
              <a:lumMod val="40000"/>
              <a:lumOff val="60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schemeClr val="tx1"/>
              </a:solidFill>
            </a:endParaRPr>
          </a:p>
        </p:txBody>
      </p:sp>
      <p:pic>
        <p:nvPicPr>
          <p:cNvPr id="7" name="Immagine 6">
            <a:extLst>
              <a:ext uri="{FF2B5EF4-FFF2-40B4-BE49-F238E27FC236}">
                <a16:creationId xmlns:a16="http://schemas.microsoft.com/office/drawing/2014/main" id="{FB18E4FA-B7C0-110A-00F3-FF0F48EE5EE3}"/>
              </a:ext>
            </a:extLst>
          </p:cNvPr>
          <p:cNvPicPr>
            <a:picLocks noChangeAspect="1"/>
          </p:cNvPicPr>
          <p:nvPr/>
        </p:nvPicPr>
        <p:blipFill>
          <a:blip r:embed="rId5"/>
          <a:stretch>
            <a:fillRect/>
          </a:stretch>
        </p:blipFill>
        <p:spPr>
          <a:xfrm>
            <a:off x="522514" y="462114"/>
            <a:ext cx="657424" cy="614916"/>
          </a:xfrm>
          <a:prstGeom prst="rect">
            <a:avLst/>
          </a:prstGeom>
        </p:spPr>
      </p:pic>
    </p:spTree>
    <p:extLst>
      <p:ext uri="{BB962C8B-B14F-4D97-AF65-F5344CB8AC3E}">
        <p14:creationId xmlns:p14="http://schemas.microsoft.com/office/powerpoint/2010/main" val="2128885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5283" y="742733"/>
            <a:ext cx="8229600" cy="1644041"/>
          </a:xfrm>
        </p:spPr>
        <p:txBody>
          <a:bodyPr>
            <a:normAutofit fontScale="92500" lnSpcReduction="10000"/>
          </a:bodyPr>
          <a:lstStyle/>
          <a:p>
            <a:pPr marL="0" indent="0">
              <a:buNone/>
            </a:pPr>
            <a:endParaRPr lang="it-IT" dirty="0">
              <a:latin typeface="Book Antiqua" panose="02040602050305030304" pitchFamily="18" charset="0"/>
            </a:endParaRPr>
          </a:p>
          <a:p>
            <a:pPr marL="0" indent="0" algn="just">
              <a:buNone/>
            </a:pPr>
            <a:r>
              <a:rPr lang="en-US" sz="1400" dirty="0">
                <a:latin typeface="Book Antiqua" panose="02040602050305030304" pitchFamily="18" charset="0"/>
              </a:rPr>
              <a:t>It is essential that the students awarded a grant have a good knowledge of the foreign language in which the courses will be taught at the host universities. This knowledge must be documented at the time of </a:t>
            </a:r>
            <a:r>
              <a:rPr lang="en-US" sz="1400" b="1" u="sng" dirty="0">
                <a:latin typeface="Book Antiqua" panose="02040602050305030304" pitchFamily="18" charset="0"/>
              </a:rPr>
              <a:t>SIGNING THE ERASMUS CONTRACT. </a:t>
            </a:r>
          </a:p>
          <a:p>
            <a:pPr marL="0" indent="0" algn="just">
              <a:buNone/>
            </a:pPr>
            <a:endParaRPr lang="it-IT" sz="1400" b="1" u="sng" dirty="0">
              <a:latin typeface="Book Antiqua" panose="02040602050305030304" pitchFamily="18" charset="0"/>
            </a:endParaRPr>
          </a:p>
          <a:p>
            <a:pPr marL="0" indent="0" algn="just">
              <a:buNone/>
            </a:pPr>
            <a:r>
              <a:rPr lang="en-US" sz="1400" b="1" u="sng" dirty="0">
                <a:latin typeface="Book Antiqua" panose="02040602050305030304" pitchFamily="18" charset="0"/>
              </a:rPr>
              <a:t>Language knowledge must be documented through the following certifications:</a:t>
            </a:r>
          </a:p>
        </p:txBody>
      </p:sp>
      <p:pic>
        <p:nvPicPr>
          <p:cNvPr id="4" name="Immagine 3"/>
          <p:cNvPicPr>
            <a:picLocks noChangeAspect="1"/>
          </p:cNvPicPr>
          <p:nvPr/>
        </p:nvPicPr>
        <p:blipFill>
          <a:blip r:embed="rId2"/>
          <a:stretch>
            <a:fillRect/>
          </a:stretch>
        </p:blipFill>
        <p:spPr>
          <a:xfrm>
            <a:off x="6831736" y="281617"/>
            <a:ext cx="1877451" cy="1010628"/>
          </a:xfrm>
          <a:prstGeom prst="rect">
            <a:avLst/>
          </a:prstGeom>
        </p:spPr>
      </p:pic>
      <p:sp>
        <p:nvSpPr>
          <p:cNvPr id="6" name="Rectangle 5">
            <a:extLst>
              <a:ext uri="{FF2B5EF4-FFF2-40B4-BE49-F238E27FC236}">
                <a16:creationId xmlns:a16="http://schemas.microsoft.com/office/drawing/2014/main" id="{E2D72F7F-E4F3-724F-89DB-CCCFE139A6E3}"/>
              </a:ext>
            </a:extLst>
          </p:cNvPr>
          <p:cNvSpPr/>
          <p:nvPr/>
        </p:nvSpPr>
        <p:spPr>
          <a:xfrm>
            <a:off x="279957" y="291870"/>
            <a:ext cx="6083265" cy="915188"/>
          </a:xfrm>
          <a:prstGeom prst="rect">
            <a:avLst/>
          </a:prstGeom>
          <a:solidFill>
            <a:schemeClr val="tx2">
              <a:lumMod val="40000"/>
              <a:lumOff val="6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it-IT" sz="3600" dirty="0">
                <a:solidFill>
                  <a:schemeClr val="tx1"/>
                </a:solidFill>
                <a:latin typeface="Book Antiqua" panose="02040602050305030304" pitchFamily="18" charset="0"/>
              </a:rPr>
              <a:t>Knowledge of the Language</a:t>
            </a:r>
            <a:endParaRPr lang="en-US" sz="3600" b="1" dirty="0">
              <a:solidFill>
                <a:schemeClr val="tx1"/>
              </a:solidFill>
              <a:latin typeface="Book Antiqua" panose="02040602050305030304" pitchFamily="18" charset="0"/>
            </a:endParaRPr>
          </a:p>
        </p:txBody>
      </p:sp>
      <p:sp>
        <p:nvSpPr>
          <p:cNvPr id="9" name="Rectangle 8">
            <a:extLst>
              <a:ext uri="{FF2B5EF4-FFF2-40B4-BE49-F238E27FC236}">
                <a16:creationId xmlns:a16="http://schemas.microsoft.com/office/drawing/2014/main" id="{E0DC1242-0B81-824B-8F52-90754AA66143}"/>
              </a:ext>
            </a:extLst>
          </p:cNvPr>
          <p:cNvSpPr/>
          <p:nvPr/>
        </p:nvSpPr>
        <p:spPr>
          <a:xfrm>
            <a:off x="380105" y="2287014"/>
            <a:ext cx="8229600" cy="751561"/>
          </a:xfrm>
          <a:prstGeom prst="rect">
            <a:avLst/>
          </a:prstGeom>
          <a:pattFill prst="pct5">
            <a:fgClr>
              <a:schemeClr val="accent1"/>
            </a:fgClr>
            <a:bgClr>
              <a:schemeClr val="bg1"/>
            </a:bgClr>
          </a:pattFill>
        </p:spPr>
        <p:style>
          <a:lnRef idx="1">
            <a:schemeClr val="accent4"/>
          </a:lnRef>
          <a:fillRef idx="3">
            <a:schemeClr val="accent4"/>
          </a:fillRef>
          <a:effectRef idx="2">
            <a:schemeClr val="accent4"/>
          </a:effectRef>
          <a:fontRef idx="minor">
            <a:schemeClr val="lt1"/>
          </a:fontRef>
        </p:style>
        <p:txBody>
          <a:bodyPr rtlCol="0" anchor="ctr"/>
          <a:lstStyle/>
          <a:p>
            <a:pPr algn="just"/>
            <a:r>
              <a:rPr lang="en-US" dirty="0">
                <a:solidFill>
                  <a:schemeClr val="tx1"/>
                </a:solidFill>
                <a:latin typeface="Book Antiqua" panose="02040602050305030304" pitchFamily="18" charset="0"/>
              </a:rPr>
              <a:t>Certification issued by international bodies and/or institutions (e.g. IELTS, TRINITY, TOEFL, DELF, DELE,ZD, </a:t>
            </a:r>
            <a:r>
              <a:rPr lang="en-US" dirty="0" err="1">
                <a:solidFill>
                  <a:schemeClr val="tx1"/>
                </a:solidFill>
                <a:latin typeface="Book Antiqua" panose="02040602050305030304" pitchFamily="18" charset="0"/>
              </a:rPr>
              <a:t>ZDfB</a:t>
            </a:r>
            <a:r>
              <a:rPr lang="en-US" dirty="0">
                <a:solidFill>
                  <a:schemeClr val="tx1"/>
                </a:solidFill>
                <a:latin typeface="Book Antiqua" panose="02040602050305030304" pitchFamily="18" charset="0"/>
              </a:rPr>
              <a:t>); </a:t>
            </a:r>
          </a:p>
        </p:txBody>
      </p:sp>
      <p:sp>
        <p:nvSpPr>
          <p:cNvPr id="10" name="Rectangle 9">
            <a:extLst>
              <a:ext uri="{FF2B5EF4-FFF2-40B4-BE49-F238E27FC236}">
                <a16:creationId xmlns:a16="http://schemas.microsoft.com/office/drawing/2014/main" id="{84513074-B15D-314C-8ACA-A70A2451C690}"/>
              </a:ext>
            </a:extLst>
          </p:cNvPr>
          <p:cNvSpPr/>
          <p:nvPr/>
        </p:nvSpPr>
        <p:spPr>
          <a:xfrm>
            <a:off x="380105" y="3137583"/>
            <a:ext cx="8229600" cy="1445273"/>
          </a:xfrm>
          <a:prstGeom prst="rect">
            <a:avLst/>
          </a:prstGeom>
          <a:pattFill prst="pct5">
            <a:fgClr>
              <a:schemeClr val="accent1"/>
            </a:fgClr>
            <a:bgClr>
              <a:schemeClr val="bg1"/>
            </a:bgClr>
          </a:pattFill>
        </p:spPr>
        <p:style>
          <a:lnRef idx="1">
            <a:schemeClr val="accent4"/>
          </a:lnRef>
          <a:fillRef idx="3">
            <a:schemeClr val="accent4"/>
          </a:fillRef>
          <a:effectRef idx="2">
            <a:schemeClr val="accent4"/>
          </a:effectRef>
          <a:fontRef idx="minor">
            <a:schemeClr val="lt1"/>
          </a:fontRef>
        </p:style>
        <p:txBody>
          <a:bodyPr rtlCol="0" anchor="ctr"/>
          <a:lstStyle/>
          <a:p>
            <a:pPr algn="just"/>
            <a:r>
              <a:rPr lang="en-US" dirty="0">
                <a:solidFill>
                  <a:schemeClr val="tx1"/>
                </a:solidFill>
                <a:latin typeface="Book Antiqua" panose="02040602050305030304" pitchFamily="18" charset="0"/>
              </a:rPr>
              <a:t>Certificate of level issued by the CLA following placement tests (which students will be able to take free of charge). The CLA will organize several sessions for the placement tests distributed over the different semesters whose dates will be promptly communicated;</a:t>
            </a:r>
          </a:p>
        </p:txBody>
      </p:sp>
      <p:sp>
        <p:nvSpPr>
          <p:cNvPr id="15" name="Rectangle 14">
            <a:extLst>
              <a:ext uri="{FF2B5EF4-FFF2-40B4-BE49-F238E27FC236}">
                <a16:creationId xmlns:a16="http://schemas.microsoft.com/office/drawing/2014/main" id="{12DE781C-5646-F041-9228-C39287658EF0}"/>
              </a:ext>
            </a:extLst>
          </p:cNvPr>
          <p:cNvSpPr/>
          <p:nvPr/>
        </p:nvSpPr>
        <p:spPr>
          <a:xfrm>
            <a:off x="380106" y="4681864"/>
            <a:ext cx="8229599" cy="849380"/>
          </a:xfrm>
          <a:prstGeom prst="rect">
            <a:avLst/>
          </a:prstGeom>
          <a:pattFill prst="pct5">
            <a:fgClr>
              <a:schemeClr val="accent1"/>
            </a:fgClr>
            <a:bgClr>
              <a:schemeClr val="bg1"/>
            </a:bgClr>
          </a:pattFill>
        </p:spPr>
        <p:style>
          <a:lnRef idx="1">
            <a:schemeClr val="accent4"/>
          </a:lnRef>
          <a:fillRef idx="3">
            <a:schemeClr val="accent4"/>
          </a:fillRef>
          <a:effectRef idx="2">
            <a:schemeClr val="accent4"/>
          </a:effectRef>
          <a:fontRef idx="minor">
            <a:schemeClr val="lt1"/>
          </a:fontRef>
        </p:style>
        <p:txBody>
          <a:bodyPr rtlCol="0" anchor="ctr"/>
          <a:lstStyle/>
          <a:p>
            <a:pPr algn="just"/>
            <a:r>
              <a:rPr lang="en-US" dirty="0">
                <a:solidFill>
                  <a:schemeClr val="tx1"/>
                </a:solidFill>
                <a:latin typeface="Book Antiqua" panose="02040602050305030304" pitchFamily="18" charset="0"/>
              </a:rPr>
              <a:t>Certificate of level issued by the CLA at the end of the French, German and Spanish courses offered free of charge to Erasmus students in June/July; </a:t>
            </a:r>
          </a:p>
        </p:txBody>
      </p:sp>
      <p:sp>
        <p:nvSpPr>
          <p:cNvPr id="16" name="Rectangle 15">
            <a:extLst>
              <a:ext uri="{FF2B5EF4-FFF2-40B4-BE49-F238E27FC236}">
                <a16:creationId xmlns:a16="http://schemas.microsoft.com/office/drawing/2014/main" id="{C56CF6C7-D332-0D45-B955-FAED641E5AC2}"/>
              </a:ext>
            </a:extLst>
          </p:cNvPr>
          <p:cNvSpPr/>
          <p:nvPr/>
        </p:nvSpPr>
        <p:spPr>
          <a:xfrm>
            <a:off x="380107" y="5633434"/>
            <a:ext cx="8229598" cy="849380"/>
          </a:xfrm>
          <a:prstGeom prst="rect">
            <a:avLst/>
          </a:prstGeom>
          <a:pattFill prst="pct5">
            <a:fgClr>
              <a:schemeClr val="accent1"/>
            </a:fgClr>
            <a:bgClr>
              <a:schemeClr val="bg1"/>
            </a:bgClr>
          </a:pattFill>
        </p:spPr>
        <p:style>
          <a:lnRef idx="1">
            <a:schemeClr val="accent4"/>
          </a:lnRef>
          <a:fillRef idx="3">
            <a:schemeClr val="accent4"/>
          </a:fillRef>
          <a:effectRef idx="2">
            <a:schemeClr val="accent4"/>
          </a:effectRef>
          <a:fontRef idx="minor">
            <a:schemeClr val="lt1"/>
          </a:fontRef>
        </p:style>
        <p:txBody>
          <a:bodyPr rtlCol="0" anchor="ctr"/>
          <a:lstStyle/>
          <a:p>
            <a:pPr algn="just"/>
            <a:r>
              <a:rPr lang="en-US" dirty="0">
                <a:solidFill>
                  <a:schemeClr val="tx1"/>
                </a:solidFill>
                <a:latin typeface="Book Antiqua" panose="02040602050305030304" pitchFamily="18" charset="0"/>
              </a:rPr>
              <a:t>Certificate of language proficiency from a foreign university where the student has completed an Erasmus period. </a:t>
            </a:r>
          </a:p>
        </p:txBody>
      </p:sp>
      <p:sp>
        <p:nvSpPr>
          <p:cNvPr id="2" name="Frame 3">
            <a:extLst>
              <a:ext uri="{FF2B5EF4-FFF2-40B4-BE49-F238E27FC236}">
                <a16:creationId xmlns:a16="http://schemas.microsoft.com/office/drawing/2014/main" id="{8218C386-6ED3-0551-BFA3-D092D644C967}"/>
              </a:ext>
            </a:extLst>
          </p:cNvPr>
          <p:cNvSpPr/>
          <p:nvPr/>
        </p:nvSpPr>
        <p:spPr>
          <a:xfrm>
            <a:off x="-43543" y="0"/>
            <a:ext cx="9187543" cy="6858000"/>
          </a:xfrm>
          <a:prstGeom prst="frame">
            <a:avLst>
              <a:gd name="adj1" fmla="val 1358"/>
            </a:avLst>
          </a:prstGeom>
          <a:solidFill>
            <a:schemeClr val="accent1"/>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14517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2A50C8D-D2CE-E943-BC8A-2AA129A8E27B}"/>
              </a:ext>
            </a:extLst>
          </p:cNvPr>
          <p:cNvSpPr>
            <a:spLocks noGrp="1"/>
          </p:cNvSpPr>
          <p:nvPr>
            <p:ph idx="1"/>
          </p:nvPr>
        </p:nvSpPr>
        <p:spPr>
          <a:xfrm>
            <a:off x="182880" y="1600201"/>
            <a:ext cx="8769096" cy="4196167"/>
          </a:xfrm>
          <a:pattFill prst="pct5">
            <a:fgClr>
              <a:schemeClr val="accent1"/>
            </a:fgClr>
            <a:bgClr>
              <a:schemeClr val="bg1"/>
            </a:bgClr>
          </a:pattFill>
        </p:spPr>
        <p:txBody>
          <a:bodyPr>
            <a:normAutofit fontScale="92500" lnSpcReduction="20000"/>
          </a:bodyPr>
          <a:lstStyle/>
          <a:p>
            <a:pPr marL="0" indent="0" algn="just">
              <a:buNone/>
            </a:pPr>
            <a:r>
              <a:rPr lang="en-US" sz="1400" b="1" dirty="0">
                <a:latin typeface="Book Antiqua" panose="02040602050305030304" pitchFamily="18" charset="0"/>
              </a:rPr>
              <a:t>THE LANGUAGE TEACHER’S CERTIFICATION OF THE COURSE OF STUDY, NOR THE PASSING OF LANGUAGE EXAMINATIONS OF THE COURSE OF STUDY WITHOUT A SPECIFIC INDICATION OF THE LEVEL ACHIEVED WITHIN THE CEFR, IS NOT ACCEPTED, THE STUDENT MAY NOT BE REQUIRED TO DOCUMENT LANGUAGE KNOWLEDGE IF THE PARTNER UNIVERSITY DOES NOT REQUIRE IT, NOR ONLINE LANGUAGE SUPPORT (OLS). </a:t>
            </a:r>
          </a:p>
          <a:p>
            <a:pPr marL="0" indent="0" algn="just">
              <a:buNone/>
            </a:pPr>
            <a:endParaRPr lang="it-IT" sz="1400" b="1" dirty="0">
              <a:solidFill>
                <a:srgbClr val="FF0000"/>
              </a:solidFill>
              <a:latin typeface="Book Antiqua" panose="02040602050305030304" pitchFamily="18" charset="0"/>
            </a:endParaRPr>
          </a:p>
          <a:p>
            <a:pPr marL="0" indent="0">
              <a:buNone/>
            </a:pPr>
            <a:r>
              <a:rPr lang="en-US" sz="1400" b="1" dirty="0">
                <a:latin typeface="Book Antiqua" panose="02040602050305030304" pitchFamily="18" charset="0"/>
              </a:rPr>
              <a:t>Note: the certificate of knowledge of the English language is always accepted by the host institution, even if the local language is indicated in the dedicated field.</a:t>
            </a:r>
          </a:p>
          <a:p>
            <a:pPr marL="0" indent="0">
              <a:buNone/>
            </a:pPr>
            <a:r>
              <a:rPr lang="en-US" sz="1400" b="1" dirty="0">
                <a:latin typeface="Book Antiqua" panose="02040602050305030304" pitchFamily="18" charset="0"/>
              </a:rPr>
              <a:t>Upon arrival at the host foreign institution, the student is usually enrolled in language courses of the host country.</a:t>
            </a:r>
          </a:p>
          <a:p>
            <a:pPr marL="0" indent="0">
              <a:buNone/>
            </a:pPr>
            <a:endParaRPr lang="en-US" sz="1400" b="1" dirty="0">
              <a:latin typeface="Book Antiqua" panose="02040602050305030304" pitchFamily="18" charset="0"/>
            </a:endParaRPr>
          </a:p>
          <a:p>
            <a:pPr marL="0" indent="0">
              <a:buNone/>
            </a:pPr>
            <a:r>
              <a:rPr lang="en-US" sz="1400" b="1" u="sng" dirty="0">
                <a:latin typeface="Book Antiqua" panose="02040602050305030304" pitchFamily="18" charset="0"/>
              </a:rPr>
              <a:t>The following shall be exempted from the requirement to submit such documents:</a:t>
            </a:r>
          </a:p>
          <a:p>
            <a:pPr marL="0" indent="0">
              <a:buNone/>
            </a:pPr>
            <a:r>
              <a:rPr lang="en-US" sz="1400" dirty="0">
                <a:latin typeface="Book Antiqua" panose="02040602050305030304" pitchFamily="18" charset="0"/>
              </a:rPr>
              <a:t>1. students enrolled in the LM37 degree class or already holding the L11 undergraduate degree;</a:t>
            </a:r>
          </a:p>
          <a:p>
            <a:pPr marL="0" indent="0">
              <a:buNone/>
            </a:pPr>
            <a:r>
              <a:rPr lang="en-US" sz="1400" dirty="0">
                <a:latin typeface="Book Antiqua" panose="02040602050305030304" pitchFamily="18" charset="0"/>
              </a:rPr>
              <a:t>2. students attending the courses of study offered by Ateneo Federico II in English and who</a:t>
            </a:r>
          </a:p>
          <a:p>
            <a:pPr marL="0" indent="0">
              <a:buNone/>
            </a:pPr>
            <a:r>
              <a:rPr lang="en-US" sz="1400" dirty="0">
                <a:latin typeface="Book Antiqua" panose="02040602050305030304" pitchFamily="18" charset="0"/>
              </a:rPr>
              <a:t>will attend courses offered in English at the host university;</a:t>
            </a:r>
          </a:p>
          <a:p>
            <a:pPr marL="0" indent="0">
              <a:buNone/>
            </a:pPr>
            <a:r>
              <a:rPr lang="en-US" sz="1400" dirty="0">
                <a:latin typeface="Book Antiqua" panose="02040602050305030304" pitchFamily="18" charset="0"/>
              </a:rPr>
              <a:t>3. students selected on the DUAL TITLES;</a:t>
            </a:r>
          </a:p>
          <a:p>
            <a:pPr marL="0" indent="0">
              <a:buNone/>
            </a:pPr>
            <a:r>
              <a:rPr lang="en-US" sz="1400" dirty="0">
                <a:latin typeface="Book Antiqua" panose="02040602050305030304" pitchFamily="18" charset="0"/>
              </a:rPr>
              <a:t>4. students who have already uploaded the language proficiency certificate/certificate in process</a:t>
            </a:r>
          </a:p>
          <a:p>
            <a:pPr marL="0" indent="0">
              <a:buNone/>
            </a:pPr>
            <a:r>
              <a:rPr lang="en-US" sz="1400" dirty="0">
                <a:latin typeface="Book Antiqua" panose="02040602050305030304" pitchFamily="18" charset="0"/>
              </a:rPr>
              <a:t>consistent with the location assigned and with the level required and reported in the tables.</a:t>
            </a:r>
          </a:p>
          <a:p>
            <a:pPr marL="0" indent="0">
              <a:buNone/>
            </a:pPr>
            <a:r>
              <a:rPr lang="en-US" sz="1400" dirty="0">
                <a:latin typeface="Book Antiqua" panose="02040602050305030304" pitchFamily="18" charset="0"/>
              </a:rPr>
              <a:t>In addition, the European Commission has</a:t>
            </a:r>
          </a:p>
          <a:p>
            <a:pPr marL="0" indent="0">
              <a:buNone/>
            </a:pPr>
            <a:r>
              <a:rPr lang="en-US" sz="1400" dirty="0">
                <a:latin typeface="Book Antiqua" panose="02040602050305030304" pitchFamily="18" charset="0"/>
              </a:rPr>
              <a:t>provided online language courses. </a:t>
            </a:r>
            <a:br>
              <a:rPr lang="en-US" sz="1400" dirty="0">
                <a:latin typeface="Book Antiqua" panose="02040602050305030304" pitchFamily="18" charset="0"/>
              </a:rPr>
            </a:br>
            <a:r>
              <a:rPr lang="en-US" sz="1400" dirty="0">
                <a:latin typeface="Book Antiqua" panose="02040602050305030304" pitchFamily="18" charset="0"/>
              </a:rPr>
              <a:t>For further information:</a:t>
            </a:r>
          </a:p>
        </p:txBody>
      </p:sp>
      <p:pic>
        <p:nvPicPr>
          <p:cNvPr id="19458" name="Picture 2" descr="Nel mondo esistono 8475 lingue parlate. Ma è un numero in continua  evoluzione. - Eurologos Milano">
            <a:extLst>
              <a:ext uri="{FF2B5EF4-FFF2-40B4-BE49-F238E27FC236}">
                <a16:creationId xmlns:a16="http://schemas.microsoft.com/office/drawing/2014/main" id="{1B75562C-BCE1-044C-8F4A-D3DDDCCDA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222" y="243751"/>
            <a:ext cx="2500821" cy="118525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36413E8-AB90-894B-BA58-E40C1DDD8C04}"/>
              </a:ext>
            </a:extLst>
          </p:cNvPr>
          <p:cNvSpPr/>
          <p:nvPr/>
        </p:nvSpPr>
        <p:spPr>
          <a:xfrm>
            <a:off x="3350587" y="5724144"/>
            <a:ext cx="3297101" cy="962659"/>
          </a:xfrm>
          <a:prstGeom prst="rect">
            <a:avLst/>
          </a:prstGeom>
          <a:solidFill>
            <a:schemeClr val="tx2">
              <a:lumMod val="40000"/>
              <a:lumOff val="60000"/>
            </a:schemeClr>
          </a:solidFill>
        </p:spPr>
        <p:style>
          <a:lnRef idx="1">
            <a:schemeClr val="accent4"/>
          </a:lnRef>
          <a:fillRef idx="3">
            <a:schemeClr val="accent4"/>
          </a:fillRef>
          <a:effectRef idx="2">
            <a:schemeClr val="accent4"/>
          </a:effectRef>
          <a:fontRef idx="minor">
            <a:schemeClr val="lt1"/>
          </a:fontRef>
        </p:style>
        <p:txBody>
          <a:bodyPr rtlCol="0" anchor="ctr"/>
          <a:lstStyle/>
          <a:p>
            <a:r>
              <a:rPr lang="it-IT" sz="1600" b="1" i="1" dirty="0">
                <a:solidFill>
                  <a:schemeClr val="tx1"/>
                </a:solidFill>
                <a:latin typeface="Book Antiqua" panose="02040602050305030304" pitchFamily="18" charset="0"/>
              </a:rPr>
              <a:t>Centro Linguistico di Ateneo</a:t>
            </a:r>
            <a:br>
              <a:rPr lang="it-IT" sz="1600" dirty="0">
                <a:latin typeface="Book Antiqua" panose="02040602050305030304" pitchFamily="18" charset="0"/>
              </a:rPr>
            </a:br>
            <a:r>
              <a:rPr lang="it-IT" sz="1600" b="1" i="1" dirty="0">
                <a:solidFill>
                  <a:schemeClr val="tx1"/>
                </a:solidFill>
                <a:latin typeface="Book Antiqua" panose="02040602050305030304" pitchFamily="18" charset="0"/>
              </a:rPr>
              <a:t>e-mail: </a:t>
            </a:r>
            <a:r>
              <a:rPr lang="it-IT" sz="1600" b="1" i="1" dirty="0">
                <a:latin typeface="Book Antiqua" panose="02040602050305030304" pitchFamily="18" charset="0"/>
                <a:hlinkClick r:id="rId3"/>
              </a:rPr>
              <a:t>cla@unina.it</a:t>
            </a:r>
            <a:br>
              <a:rPr lang="it-IT" sz="1600" b="1" i="1" dirty="0">
                <a:latin typeface="Book Antiqua" panose="02040602050305030304" pitchFamily="18" charset="0"/>
                <a:hlinkClick r:id="rId3"/>
              </a:rPr>
            </a:br>
            <a:r>
              <a:rPr lang="it-IT" sz="1600" b="1" i="1" dirty="0">
                <a:solidFill>
                  <a:schemeClr val="tx1"/>
                </a:solidFill>
                <a:latin typeface="Book Antiqua" panose="02040602050305030304" pitchFamily="18" charset="0"/>
              </a:rPr>
              <a:t>web: </a:t>
            </a:r>
            <a:r>
              <a:rPr lang="it-IT" sz="1600" b="1" i="1" dirty="0">
                <a:latin typeface="Book Antiqua" panose="02040602050305030304" pitchFamily="18" charset="0"/>
                <a:hlinkClick r:id="rId4"/>
              </a:rPr>
              <a:t>www.cla.unina.it</a:t>
            </a:r>
            <a:endParaRPr lang="it-IT" sz="1600" dirty="0">
              <a:latin typeface="Book Antiqua" panose="02040602050305030304" pitchFamily="18" charset="0"/>
            </a:endParaRPr>
          </a:p>
        </p:txBody>
      </p:sp>
      <p:sp>
        <p:nvSpPr>
          <p:cNvPr id="10" name="Bent-Up Arrow 9">
            <a:extLst>
              <a:ext uri="{FF2B5EF4-FFF2-40B4-BE49-F238E27FC236}">
                <a16:creationId xmlns:a16="http://schemas.microsoft.com/office/drawing/2014/main" id="{88C12C6E-A549-1440-80BA-3B856A6B6B1A}"/>
              </a:ext>
            </a:extLst>
          </p:cNvPr>
          <p:cNvSpPr/>
          <p:nvPr/>
        </p:nvSpPr>
        <p:spPr>
          <a:xfrm rot="5400000">
            <a:off x="1490663" y="5342349"/>
            <a:ext cx="1132223" cy="1540701"/>
          </a:xfrm>
          <a:prstGeom prst="bentUpArrow">
            <a:avLst/>
          </a:prstGeom>
          <a:solidFill>
            <a:schemeClr val="tx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2" name="Picture 2" descr="logo dicmapi">
            <a:extLst>
              <a:ext uri="{FF2B5EF4-FFF2-40B4-BE49-F238E27FC236}">
                <a16:creationId xmlns:a16="http://schemas.microsoft.com/office/drawing/2014/main" id="{C08DE7BA-1C50-49E4-DC7F-BE3BC489A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645EF607-3262-516E-8B04-617AB773C8D4}"/>
              </a:ext>
            </a:extLst>
          </p:cNvPr>
          <p:cNvSpPr/>
          <p:nvPr/>
        </p:nvSpPr>
        <p:spPr>
          <a:xfrm>
            <a:off x="279957" y="291870"/>
            <a:ext cx="6083265" cy="1137134"/>
          </a:xfrm>
          <a:prstGeom prst="rect">
            <a:avLst/>
          </a:prstGeom>
          <a:solidFill>
            <a:schemeClr val="tx2">
              <a:lumMod val="40000"/>
              <a:lumOff val="6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Knowledge of the Language</a:t>
            </a:r>
            <a:endParaRPr lang="en-US" sz="4000" b="1" dirty="0">
              <a:solidFill>
                <a:schemeClr val="tx1"/>
              </a:solidFill>
              <a:latin typeface="Book Antiqua" panose="02040602050305030304" pitchFamily="18" charset="0"/>
            </a:endParaRPr>
          </a:p>
        </p:txBody>
      </p:sp>
      <p:pic>
        <p:nvPicPr>
          <p:cNvPr id="6" name="Immagine 5">
            <a:extLst>
              <a:ext uri="{FF2B5EF4-FFF2-40B4-BE49-F238E27FC236}">
                <a16:creationId xmlns:a16="http://schemas.microsoft.com/office/drawing/2014/main" id="{15679B67-84A5-1D53-7F28-2FE611FD1A99}"/>
              </a:ext>
            </a:extLst>
          </p:cNvPr>
          <p:cNvPicPr>
            <a:picLocks noChangeAspect="1"/>
          </p:cNvPicPr>
          <p:nvPr/>
        </p:nvPicPr>
        <p:blipFill>
          <a:blip r:embed="rId6"/>
          <a:stretch>
            <a:fillRect/>
          </a:stretch>
        </p:blipFill>
        <p:spPr>
          <a:xfrm>
            <a:off x="6956208" y="6106591"/>
            <a:ext cx="657424" cy="614916"/>
          </a:xfrm>
          <a:prstGeom prst="rect">
            <a:avLst/>
          </a:prstGeom>
        </p:spPr>
      </p:pic>
      <p:sp>
        <p:nvSpPr>
          <p:cNvPr id="7" name="Frame 3">
            <a:extLst>
              <a:ext uri="{FF2B5EF4-FFF2-40B4-BE49-F238E27FC236}">
                <a16:creationId xmlns:a16="http://schemas.microsoft.com/office/drawing/2014/main" id="{20BAFF48-2644-AC33-E294-BA834C38C266}"/>
              </a:ext>
            </a:extLst>
          </p:cNvPr>
          <p:cNvSpPr/>
          <p:nvPr/>
        </p:nvSpPr>
        <p:spPr>
          <a:xfrm>
            <a:off x="-26344" y="0"/>
            <a:ext cx="9187543" cy="6858000"/>
          </a:xfrm>
          <a:prstGeom prst="frame">
            <a:avLst>
              <a:gd name="adj1" fmla="val 1358"/>
            </a:avLst>
          </a:prstGeom>
          <a:solidFill>
            <a:schemeClr val="accent1"/>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71547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19414" y="1686323"/>
            <a:ext cx="8229600" cy="4525963"/>
          </a:xfrm>
        </p:spPr>
        <p:txBody>
          <a:bodyPr>
            <a:normAutofit/>
          </a:bodyPr>
          <a:lstStyle/>
          <a:p>
            <a:pPr marL="0" indent="0" algn="just">
              <a:buNone/>
            </a:pPr>
            <a:endParaRPr lang="it-IT" sz="1500" b="1" dirty="0">
              <a:latin typeface="Book Antiqua" panose="02040602050305030304" pitchFamily="18" charset="0"/>
            </a:endParaRPr>
          </a:p>
          <a:p>
            <a:pPr marL="0" indent="0" algn="just">
              <a:buNone/>
            </a:pPr>
            <a:endParaRPr lang="it-IT" sz="1500" b="1" dirty="0">
              <a:latin typeface="Book Antiqua" panose="02040602050305030304" pitchFamily="18" charset="0"/>
            </a:endParaRPr>
          </a:p>
          <a:p>
            <a:pPr marL="0" indent="0" algn="just">
              <a:buNone/>
            </a:pPr>
            <a:endParaRPr lang="it-IT" sz="1500" dirty="0">
              <a:latin typeface="Book Antiqua" panose="02040602050305030304" pitchFamily="18" charset="0"/>
            </a:endParaRPr>
          </a:p>
          <a:p>
            <a:pPr marL="0" indent="0" algn="just">
              <a:buNone/>
            </a:pPr>
            <a:r>
              <a:rPr lang="en-US" sz="1500" dirty="0">
                <a:latin typeface="Book Antiqua" panose="02040602050305030304" pitchFamily="18" charset="0"/>
              </a:rPr>
              <a:t>Erasmus+ is the mobility program wanted and financed by the European Union that allows university students to spend a period of study at a University in a different country with a financial contribution from the EU and with the possibility of following courses, taking exams and using the available facilities without paying the university registration fees. The educational activity (exams, internships) carried out in Erasmus is then recognized, both in terms of credits and grades, by the University of membership.</a:t>
            </a:r>
          </a:p>
          <a:p>
            <a:pPr marL="0" indent="0" algn="just">
              <a:buNone/>
            </a:pPr>
            <a:endParaRPr lang="en-US" sz="1500" dirty="0">
              <a:latin typeface="Book Antiqua" panose="02040602050305030304" pitchFamily="18" charset="0"/>
            </a:endParaRPr>
          </a:p>
          <a:p>
            <a:pPr marL="0" indent="0" algn="just">
              <a:buNone/>
            </a:pPr>
            <a:r>
              <a:rPr lang="en-US" sz="1500" dirty="0">
                <a:latin typeface="Book Antiqua" panose="02040602050305030304" pitchFamily="18" charset="0"/>
              </a:rPr>
              <a:t>The Erasmus+ Program thus allows you to live cultural experiences abroad, to learn about new higher education systems, to improve your knowledge of at least one other language and to meet young people from other countries, actively participating in the construction of an increasingly united Europe.</a:t>
            </a:r>
            <a:endParaRPr lang="it-IT" sz="1500" dirty="0">
              <a:latin typeface="Book Antiqua" panose="02040602050305030304" pitchFamily="18" charset="0"/>
            </a:endParaRPr>
          </a:p>
          <a:p>
            <a:pPr marL="0" indent="0" algn="just">
              <a:buNone/>
            </a:pPr>
            <a:endParaRPr lang="it-IT" sz="1500" b="1" dirty="0">
              <a:latin typeface="Book Antiqua" panose="02040602050305030304" pitchFamily="18" charset="0"/>
            </a:endParaRPr>
          </a:p>
          <a:p>
            <a:pPr marL="0" indent="0">
              <a:buNone/>
            </a:pPr>
            <a:endParaRPr lang="it-IT" sz="1500" dirty="0">
              <a:latin typeface="Book Antiqua" panose="02040602050305030304" pitchFamily="18" charset="0"/>
            </a:endParaRPr>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p:txBody>
      </p:sp>
      <p:pic>
        <p:nvPicPr>
          <p:cNvPr id="4" name="Immagine 3"/>
          <p:cNvPicPr>
            <a:picLocks noChangeAspect="1"/>
          </p:cNvPicPr>
          <p:nvPr/>
        </p:nvPicPr>
        <p:blipFill>
          <a:blip r:embed="rId2"/>
          <a:stretch>
            <a:fillRect/>
          </a:stretch>
        </p:blipFill>
        <p:spPr>
          <a:xfrm>
            <a:off x="4628367" y="418136"/>
            <a:ext cx="3801649" cy="1077629"/>
          </a:xfrm>
          <a:prstGeom prst="rect">
            <a:avLst/>
          </a:prstGeom>
        </p:spPr>
      </p:pic>
      <p:sp>
        <p:nvSpPr>
          <p:cNvPr id="5" name="Frame 4">
            <a:extLst>
              <a:ext uri="{FF2B5EF4-FFF2-40B4-BE49-F238E27FC236}">
                <a16:creationId xmlns:a16="http://schemas.microsoft.com/office/drawing/2014/main" id="{B22A172E-78D6-FD4C-8C65-DAB2ECB6D80A}"/>
              </a:ext>
            </a:extLst>
          </p:cNvPr>
          <p:cNvSpPr/>
          <p:nvPr/>
        </p:nvSpPr>
        <p:spPr>
          <a:xfrm>
            <a:off x="0" y="0"/>
            <a:ext cx="9144000" cy="6858000"/>
          </a:xfrm>
          <a:prstGeom prst="frame">
            <a:avLst>
              <a:gd name="adj1" fmla="val 13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Rounded Rectangle 5">
            <a:extLst>
              <a:ext uri="{FF2B5EF4-FFF2-40B4-BE49-F238E27FC236}">
                <a16:creationId xmlns:a16="http://schemas.microsoft.com/office/drawing/2014/main" id="{93019E11-0B13-0E4C-B254-B952FD75177F}"/>
              </a:ext>
            </a:extLst>
          </p:cNvPr>
          <p:cNvSpPr/>
          <p:nvPr/>
        </p:nvSpPr>
        <p:spPr>
          <a:xfrm>
            <a:off x="319414" y="418136"/>
            <a:ext cx="3989539" cy="1077629"/>
          </a:xfrm>
          <a:prstGeom prst="roundRect">
            <a:avLst>
              <a:gd name="adj" fmla="val 388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4000" dirty="0">
                <a:latin typeface="Book Antiqua" panose="02040602050305030304" pitchFamily="18" charset="0"/>
              </a:rPr>
              <a:t> </a:t>
            </a:r>
            <a:r>
              <a:rPr lang="it-IT" sz="4000" dirty="0">
                <a:solidFill>
                  <a:schemeClr val="tx1"/>
                </a:solidFill>
                <a:latin typeface="Book Antiqua" panose="02040602050305030304" pitchFamily="18" charset="0"/>
              </a:rPr>
              <a:t>ERASMUS+</a:t>
            </a:r>
            <a:endParaRPr lang="en-US" sz="4000"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8CE2A518-8992-0138-8719-D8A7C7AC5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777" y="5849030"/>
            <a:ext cx="1944613" cy="80006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743DBF06-0514-494A-9D51-1D422D38F9F2}"/>
              </a:ext>
            </a:extLst>
          </p:cNvPr>
          <p:cNvPicPr>
            <a:picLocks noChangeAspect="1"/>
          </p:cNvPicPr>
          <p:nvPr/>
        </p:nvPicPr>
        <p:blipFill>
          <a:blip r:embed="rId4"/>
          <a:stretch>
            <a:fillRect/>
          </a:stretch>
        </p:blipFill>
        <p:spPr>
          <a:xfrm>
            <a:off x="106123" y="5837331"/>
            <a:ext cx="1178392" cy="873458"/>
          </a:xfrm>
          <a:prstGeom prst="rect">
            <a:avLst/>
          </a:prstGeom>
        </p:spPr>
      </p:pic>
    </p:spTree>
    <p:extLst>
      <p:ext uri="{BB962C8B-B14F-4D97-AF65-F5344CB8AC3E}">
        <p14:creationId xmlns:p14="http://schemas.microsoft.com/office/powerpoint/2010/main" val="3840258518"/>
      </p:ext>
    </p:extLst>
  </p:cSld>
  <p:clrMapOvr>
    <a:masterClrMapping/>
  </p:clrMapOvr>
  <mc:AlternateContent xmlns:mc="http://schemas.openxmlformats.org/markup-compatibility/2006" xmlns:p14="http://schemas.microsoft.com/office/powerpoint/2010/main">
    <mc:Choice Requires="p14">
      <p:transition spd="slow" p14:dur="2000" advTm="5497"/>
    </mc:Choice>
    <mc:Fallback xmlns="">
      <p:transition spd="slow" advTm="549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7675418" y="102840"/>
            <a:ext cx="1468581" cy="1517697"/>
          </a:xfrm>
          <a:prstGeom prst="rect">
            <a:avLst/>
          </a:prstGeom>
        </p:spPr>
      </p:pic>
      <p:sp>
        <p:nvSpPr>
          <p:cNvPr id="3" name="Segnaposto contenuto 2"/>
          <p:cNvSpPr>
            <a:spLocks noGrp="1"/>
          </p:cNvSpPr>
          <p:nvPr>
            <p:ph idx="1"/>
          </p:nvPr>
        </p:nvSpPr>
        <p:spPr>
          <a:xfrm>
            <a:off x="173736" y="741629"/>
            <a:ext cx="8796528" cy="4893251"/>
          </a:xfrm>
        </p:spPr>
        <p:txBody>
          <a:bodyPr>
            <a:normAutofit/>
          </a:bodyPr>
          <a:lstStyle/>
          <a:p>
            <a:pPr marL="0" indent="0" algn="just">
              <a:buNone/>
            </a:pPr>
            <a:endParaRPr lang="it-IT" dirty="0">
              <a:latin typeface="Book Antiqua" panose="02040602050305030304" pitchFamily="18" charset="0"/>
            </a:endParaRPr>
          </a:p>
          <a:p>
            <a:pPr marL="0" indent="0" algn="just">
              <a:buNone/>
            </a:pPr>
            <a:endParaRPr lang="it-IT" sz="2400" dirty="0">
              <a:latin typeface="Book Antiqua" panose="02040602050305030304" pitchFamily="18" charset="0"/>
            </a:endParaRPr>
          </a:p>
          <a:p>
            <a:pPr marL="0" indent="0" algn="just">
              <a:buNone/>
            </a:pPr>
            <a:r>
              <a:rPr lang="en-US" sz="1400" dirty="0">
                <a:latin typeface="Book Antiqua" panose="02040602050305030304" pitchFamily="18" charset="0"/>
              </a:rPr>
              <a:t>Erasmus mobility grants are determined on the basis of days actually spent at the foreign university, as stated in the certificate of attendance (certificate of attendance). </a:t>
            </a:r>
          </a:p>
          <a:p>
            <a:pPr marL="0" indent="0" algn="just">
              <a:buNone/>
            </a:pPr>
            <a:r>
              <a:rPr lang="en-US" sz="1400" dirty="0">
                <a:latin typeface="Book Antiqua" panose="02040602050305030304" pitchFamily="18" charset="0"/>
              </a:rPr>
              <a:t>The student mobility grant for the UK and Switzerland countries associated with the </a:t>
            </a:r>
            <a:r>
              <a:rPr lang="en-US" sz="1400" dirty="0" err="1">
                <a:latin typeface="Book Antiqua" panose="02040602050305030304" pitchFamily="18" charset="0"/>
              </a:rPr>
              <a:t>programme</a:t>
            </a:r>
            <a:r>
              <a:rPr lang="en-US" sz="1400" dirty="0">
                <a:latin typeface="Book Antiqua" panose="02040602050305030304" pitchFamily="18" charset="0"/>
              </a:rPr>
              <a:t> for study purposes consists of: </a:t>
            </a:r>
          </a:p>
          <a:p>
            <a:pPr marL="0" indent="0">
              <a:buNone/>
            </a:pPr>
            <a:r>
              <a:rPr lang="it-IT" sz="1400" b="1" dirty="0">
                <a:latin typeface="Book Antiqua" panose="02040602050305030304" pitchFamily="18" charset="0"/>
              </a:rPr>
              <a:t>                 1) </a:t>
            </a:r>
            <a:r>
              <a:rPr lang="it-IT" sz="1400" b="1" dirty="0" err="1">
                <a:latin typeface="Book Antiqua" panose="02040602050305030304" pitchFamily="18" charset="0"/>
              </a:rPr>
              <a:t>European</a:t>
            </a:r>
            <a:r>
              <a:rPr lang="it-IT" sz="1400" b="1" dirty="0">
                <a:latin typeface="Book Antiqua" panose="02040602050305030304" pitchFamily="18" charset="0"/>
              </a:rPr>
              <a:t> Union </a:t>
            </a:r>
            <a:r>
              <a:rPr lang="it-IT" sz="1400" b="1" dirty="0" err="1">
                <a:latin typeface="Book Antiqua" panose="02040602050305030304" pitchFamily="18" charset="0"/>
              </a:rPr>
              <a:t>contribution</a:t>
            </a:r>
            <a:r>
              <a:rPr lang="it-IT" sz="1400" b="1" dirty="0">
                <a:latin typeface="Book Antiqua" panose="02040602050305030304" pitchFamily="18" charset="0"/>
              </a:rPr>
              <a:t>: </a:t>
            </a:r>
            <a:endParaRPr lang="it-IT" sz="1200" b="1" dirty="0">
              <a:latin typeface="Book Antiqua" panose="02040602050305030304" pitchFamily="18" charset="0"/>
            </a:endParaRPr>
          </a:p>
          <a:p>
            <a:pPr marL="0" indent="0">
              <a:buNone/>
            </a:pPr>
            <a:r>
              <a:rPr lang="it-IT" sz="1200" dirty="0">
                <a:latin typeface="Book Antiqua" panose="02040602050305030304" pitchFamily="18" charset="0"/>
              </a:rPr>
              <a:t>                           </a:t>
            </a:r>
            <a:endParaRPr lang="it-IT" dirty="0">
              <a:latin typeface="Book Antiqua" panose="02040602050305030304" pitchFamily="18" charset="0"/>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492797" y="348385"/>
            <a:ext cx="5480137" cy="874735"/>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normAutofit/>
          </a:bodyPr>
          <a:lstStyle/>
          <a:p>
            <a:pPr algn="ctr"/>
            <a:r>
              <a:rPr lang="it-IT" sz="3600" dirty="0">
                <a:solidFill>
                  <a:schemeClr val="tx1"/>
                </a:solidFill>
                <a:latin typeface="Book Antiqua" panose="02040602050305030304" pitchFamily="18" charset="0"/>
              </a:rPr>
              <a:t>Financial Support</a:t>
            </a:r>
            <a:endParaRPr lang="en-US" sz="3600" b="1" dirty="0">
              <a:solidFill>
                <a:schemeClr val="tx1"/>
              </a:solidFill>
              <a:latin typeface="Book Antiqua" panose="02040602050305030304" pitchFamily="18" charset="0"/>
            </a:endParaRPr>
          </a:p>
        </p:txBody>
      </p:sp>
      <p:pic>
        <p:nvPicPr>
          <p:cNvPr id="7" name="Picture 2" descr="logo dicmapi">
            <a:extLst>
              <a:ext uri="{FF2B5EF4-FFF2-40B4-BE49-F238E27FC236}">
                <a16:creationId xmlns:a16="http://schemas.microsoft.com/office/drawing/2014/main" id="{701AF099-5713-17DB-7120-180FB8B8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4321" y="6158536"/>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Frame 3">
            <a:extLst>
              <a:ext uri="{FF2B5EF4-FFF2-40B4-BE49-F238E27FC236}">
                <a16:creationId xmlns:a16="http://schemas.microsoft.com/office/drawing/2014/main" id="{FDFCAB48-CF3C-5346-7C07-4EC848DCE584}"/>
              </a:ext>
            </a:extLst>
          </p:cNvPr>
          <p:cNvSpPr/>
          <p:nvPr/>
        </p:nvSpPr>
        <p:spPr>
          <a:xfrm>
            <a:off x="-43824" y="0"/>
            <a:ext cx="9187543" cy="6858000"/>
          </a:xfrm>
          <a:prstGeom prst="frame">
            <a:avLst>
              <a:gd name="adj1" fmla="val 1358"/>
            </a:avLst>
          </a:prstGeom>
          <a:solidFill>
            <a:schemeClr val="accent1"/>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it-IT" dirty="0">
                <a:latin typeface="Book Antiqua" panose="02040602050305030304" pitchFamily="18" charset="0"/>
              </a:rPr>
              <a:t>destinazione</a:t>
            </a:r>
            <a:endParaRPr lang="en-US" dirty="0">
              <a:solidFill>
                <a:schemeClr val="tx1"/>
              </a:solidFill>
            </a:endParaRPr>
          </a:p>
        </p:txBody>
      </p:sp>
      <p:pic>
        <p:nvPicPr>
          <p:cNvPr id="9" name="Immagine 8">
            <a:extLst>
              <a:ext uri="{FF2B5EF4-FFF2-40B4-BE49-F238E27FC236}">
                <a16:creationId xmlns:a16="http://schemas.microsoft.com/office/drawing/2014/main" id="{D1BDFE3D-A29D-947A-7FAE-1B2F1DB1CC64}"/>
              </a:ext>
            </a:extLst>
          </p:cNvPr>
          <p:cNvPicPr>
            <a:picLocks noChangeAspect="1"/>
          </p:cNvPicPr>
          <p:nvPr/>
        </p:nvPicPr>
        <p:blipFill>
          <a:blip r:embed="rId5"/>
          <a:stretch>
            <a:fillRect/>
          </a:stretch>
        </p:blipFill>
        <p:spPr>
          <a:xfrm>
            <a:off x="173736" y="6116371"/>
            <a:ext cx="657424" cy="614916"/>
          </a:xfrm>
          <a:prstGeom prst="rect">
            <a:avLst/>
          </a:prstGeom>
        </p:spPr>
      </p:pic>
      <p:graphicFrame>
        <p:nvGraphicFramePr>
          <p:cNvPr id="5" name="Tabella 4">
            <a:extLst>
              <a:ext uri="{FF2B5EF4-FFF2-40B4-BE49-F238E27FC236}">
                <a16:creationId xmlns:a16="http://schemas.microsoft.com/office/drawing/2014/main" id="{AC4639F1-F5B9-0DCC-6759-065C04E832D3}"/>
              </a:ext>
            </a:extLst>
          </p:cNvPr>
          <p:cNvGraphicFramePr>
            <a:graphicFrameLocks noGrp="1"/>
          </p:cNvGraphicFramePr>
          <p:nvPr>
            <p:extLst>
              <p:ext uri="{D42A27DB-BD31-4B8C-83A1-F6EECF244321}">
                <p14:modId xmlns:p14="http://schemas.microsoft.com/office/powerpoint/2010/main" val="2900780083"/>
              </p:ext>
            </p:extLst>
          </p:nvPr>
        </p:nvGraphicFramePr>
        <p:xfrm>
          <a:off x="1104186" y="3029379"/>
          <a:ext cx="6219191" cy="2754948"/>
        </p:xfrm>
        <a:graphic>
          <a:graphicData uri="http://schemas.openxmlformats.org/drawingml/2006/table">
            <a:tbl>
              <a:tblPr firstRow="1" firstCol="1" bandRow="1"/>
              <a:tblGrid>
                <a:gridCol w="1522575">
                  <a:extLst>
                    <a:ext uri="{9D8B030D-6E8A-4147-A177-3AD203B41FA5}">
                      <a16:colId xmlns:a16="http://schemas.microsoft.com/office/drawing/2014/main" val="250311273"/>
                    </a:ext>
                  </a:extLst>
                </a:gridCol>
                <a:gridCol w="3617861">
                  <a:extLst>
                    <a:ext uri="{9D8B030D-6E8A-4147-A177-3AD203B41FA5}">
                      <a16:colId xmlns:a16="http://schemas.microsoft.com/office/drawing/2014/main" val="3939461889"/>
                    </a:ext>
                  </a:extLst>
                </a:gridCol>
                <a:gridCol w="1078755">
                  <a:extLst>
                    <a:ext uri="{9D8B030D-6E8A-4147-A177-3AD203B41FA5}">
                      <a16:colId xmlns:a16="http://schemas.microsoft.com/office/drawing/2014/main" val="2155625096"/>
                    </a:ext>
                  </a:extLst>
                </a:gridCol>
              </a:tblGrid>
              <a:tr h="1012190">
                <a:tc>
                  <a:txBody>
                    <a:bodyPr/>
                    <a:lstStyle/>
                    <a:p>
                      <a:pPr marL="78105" marR="33655" indent="-6350" algn="ctr">
                        <a:lnSpc>
                          <a:spcPct val="107000"/>
                        </a:lnSpc>
                        <a:spcAft>
                          <a:spcPts val="560"/>
                        </a:spcAft>
                      </a:pPr>
                      <a:r>
                        <a:rPr lang="en-US" sz="1100" kern="100" dirty="0">
                          <a:solidFill>
                            <a:srgbClr val="000000"/>
                          </a:solidFill>
                          <a:effectLst/>
                          <a:latin typeface="Times New Roman" panose="02020603050405020304" pitchFamily="18" charset="0"/>
                          <a:ea typeface="Times New Roman" panose="02020603050405020304" pitchFamily="18" charset="0"/>
                        </a:rPr>
                        <a:t>GROUP 1 </a:t>
                      </a:r>
                    </a:p>
                    <a:p>
                      <a:pPr marL="78105" marR="33655" indent="-6350" algn="ctr">
                        <a:lnSpc>
                          <a:spcPct val="107000"/>
                        </a:lnSpc>
                        <a:spcAft>
                          <a:spcPts val="560"/>
                        </a:spcAft>
                      </a:pPr>
                      <a:r>
                        <a:rPr lang="en-US" sz="1100" kern="100" dirty="0">
                          <a:solidFill>
                            <a:srgbClr val="000000"/>
                          </a:solidFill>
                          <a:effectLst/>
                          <a:latin typeface="Times New Roman" panose="02020603050405020304" pitchFamily="18" charset="0"/>
                          <a:ea typeface="Times New Roman" panose="02020603050405020304" pitchFamily="18" charset="0"/>
                        </a:rPr>
                        <a:t>HIGH cost of living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ctr">
                        <a:lnSpc>
                          <a:spcPct val="105000"/>
                        </a:lnSpc>
                        <a:spcAft>
                          <a:spcPts val="600"/>
                        </a:spcAft>
                      </a:pPr>
                      <a:r>
                        <a:rPr lang="it-IT" sz="1100" kern="100" dirty="0">
                          <a:solidFill>
                            <a:srgbClr val="000000"/>
                          </a:solidFill>
                          <a:effectLst/>
                          <a:latin typeface="Times New Roman" panose="02020603050405020304" pitchFamily="18" charset="0"/>
                          <a:ea typeface="Times New Roman" panose="02020603050405020304" pitchFamily="18" charset="0"/>
                        </a:rPr>
                        <a:t>Austria, </a:t>
                      </a:r>
                      <a:r>
                        <a:rPr lang="it-IT" sz="1100" kern="100" dirty="0" err="1">
                          <a:solidFill>
                            <a:srgbClr val="000000"/>
                          </a:solidFill>
                          <a:effectLst/>
                          <a:latin typeface="Times New Roman" panose="02020603050405020304" pitchFamily="18" charset="0"/>
                          <a:ea typeface="Times New Roman" panose="02020603050405020304" pitchFamily="18" charset="0"/>
                        </a:rPr>
                        <a:t>Belgium</a:t>
                      </a:r>
                      <a:r>
                        <a:rPr lang="it-IT" sz="1100" kern="100" dirty="0">
                          <a:solidFill>
                            <a:srgbClr val="000000"/>
                          </a:solidFill>
                          <a:effectLst/>
                          <a:latin typeface="Times New Roman" panose="02020603050405020304" pitchFamily="18" charset="0"/>
                          <a:ea typeface="Times New Roman" panose="02020603050405020304" pitchFamily="18" charset="0"/>
                        </a:rPr>
                        <a:t>, </a:t>
                      </a:r>
                      <a:r>
                        <a:rPr lang="it-IT" sz="1100" kern="100" dirty="0" err="1">
                          <a:solidFill>
                            <a:srgbClr val="000000"/>
                          </a:solidFill>
                          <a:effectLst/>
                          <a:latin typeface="Times New Roman" panose="02020603050405020304" pitchFamily="18" charset="0"/>
                          <a:ea typeface="Times New Roman" panose="02020603050405020304" pitchFamily="18" charset="0"/>
                        </a:rPr>
                        <a:t>Denmark</a:t>
                      </a:r>
                      <a:r>
                        <a:rPr lang="it-IT" sz="1100" kern="100" dirty="0">
                          <a:solidFill>
                            <a:srgbClr val="000000"/>
                          </a:solidFill>
                          <a:effectLst/>
                          <a:latin typeface="Times New Roman" panose="02020603050405020304" pitchFamily="18" charset="0"/>
                          <a:ea typeface="Times New Roman" panose="02020603050405020304" pitchFamily="18" charset="0"/>
                        </a:rPr>
                        <a:t>, </a:t>
                      </a:r>
                      <a:r>
                        <a:rPr lang="it-IT" sz="1100" kern="100" dirty="0" err="1">
                          <a:solidFill>
                            <a:srgbClr val="000000"/>
                          </a:solidFill>
                          <a:effectLst/>
                          <a:latin typeface="Times New Roman" panose="02020603050405020304" pitchFamily="18" charset="0"/>
                          <a:ea typeface="Times New Roman" panose="02020603050405020304" pitchFamily="18" charset="0"/>
                        </a:rPr>
                        <a:t>Finland</a:t>
                      </a:r>
                      <a:r>
                        <a:rPr lang="it-IT" sz="1100" kern="100" dirty="0">
                          <a:solidFill>
                            <a:srgbClr val="000000"/>
                          </a:solidFill>
                          <a:effectLst/>
                          <a:latin typeface="Times New Roman" panose="02020603050405020304" pitchFamily="18" charset="0"/>
                          <a:ea typeface="Times New Roman" panose="02020603050405020304" pitchFamily="18" charset="0"/>
                        </a:rPr>
                        <a:t>, France, Germany, </a:t>
                      </a:r>
                      <a:r>
                        <a:rPr lang="it-IT" sz="1100" kern="100" dirty="0" err="1">
                          <a:solidFill>
                            <a:srgbClr val="000000"/>
                          </a:solidFill>
                          <a:effectLst/>
                          <a:latin typeface="Times New Roman" panose="02020603050405020304" pitchFamily="18" charset="0"/>
                          <a:ea typeface="Times New Roman" panose="02020603050405020304" pitchFamily="18" charset="0"/>
                        </a:rPr>
                        <a:t>Ireland</a:t>
                      </a:r>
                      <a:r>
                        <a:rPr lang="it-IT" sz="1100" kern="100" dirty="0">
                          <a:solidFill>
                            <a:srgbClr val="000000"/>
                          </a:solidFill>
                          <a:effectLst/>
                          <a:latin typeface="Times New Roman" panose="02020603050405020304" pitchFamily="18" charset="0"/>
                          <a:ea typeface="Times New Roman" panose="02020603050405020304" pitchFamily="18" charset="0"/>
                        </a:rPr>
                        <a:t>, Iceland, Liechtenstein, Luxembourg, the Netherlands, </a:t>
                      </a:r>
                      <a:r>
                        <a:rPr lang="it-IT" sz="1100" kern="100" dirty="0" err="1">
                          <a:solidFill>
                            <a:srgbClr val="000000"/>
                          </a:solidFill>
                          <a:effectLst/>
                          <a:latin typeface="Times New Roman" panose="02020603050405020304" pitchFamily="18" charset="0"/>
                          <a:ea typeface="Times New Roman" panose="02020603050405020304" pitchFamily="18" charset="0"/>
                        </a:rPr>
                        <a:t>Norway</a:t>
                      </a:r>
                      <a:r>
                        <a:rPr lang="it-IT" sz="1100" kern="100" dirty="0">
                          <a:solidFill>
                            <a:srgbClr val="000000"/>
                          </a:solidFill>
                          <a:effectLst/>
                          <a:latin typeface="Times New Roman" panose="02020603050405020304" pitchFamily="18" charset="0"/>
                          <a:ea typeface="Times New Roman" panose="02020603050405020304" pitchFamily="18" charset="0"/>
                        </a:rPr>
                        <a:t> and </a:t>
                      </a:r>
                      <a:r>
                        <a:rPr lang="it-IT" sz="1100" kern="100" dirty="0" err="1">
                          <a:solidFill>
                            <a:srgbClr val="000000"/>
                          </a:solidFill>
                          <a:effectLst/>
                          <a:latin typeface="Times New Roman" panose="02020603050405020304" pitchFamily="18" charset="0"/>
                          <a:ea typeface="Times New Roman" panose="02020603050405020304" pitchFamily="18" charset="0"/>
                        </a:rPr>
                        <a:t>Sweden</a:t>
                      </a:r>
                      <a:r>
                        <a:rPr lang="it-IT" sz="1100" kern="100" dirty="0">
                          <a:solidFill>
                            <a:srgbClr val="000000"/>
                          </a:solidFill>
                          <a:effectLst/>
                          <a:latin typeface="Times New Roman" panose="02020603050405020304" pitchFamily="18" charset="0"/>
                          <a:ea typeface="Times New Roman" panose="02020603050405020304" pitchFamily="18" charset="0"/>
                        </a:rPr>
                        <a:t>. </a:t>
                      </a:r>
                    </a:p>
                    <a:p>
                      <a:pPr marL="78105" indent="-6350" algn="ctr">
                        <a:lnSpc>
                          <a:spcPct val="105000"/>
                        </a:lnSpc>
                        <a:spcAft>
                          <a:spcPts val="600"/>
                        </a:spcAft>
                      </a:pPr>
                      <a:r>
                        <a:rPr lang="en-US" sz="1100" kern="100" dirty="0">
                          <a:solidFill>
                            <a:srgbClr val="000000"/>
                          </a:solidFill>
                          <a:effectLst/>
                          <a:latin typeface="Times New Roman" panose="02020603050405020304" pitchFamily="18" charset="0"/>
                          <a:ea typeface="Times New Roman" panose="02020603050405020304" pitchFamily="18" charset="0"/>
                        </a:rPr>
                        <a:t>Third countries not associated with the Region 14 </a:t>
                      </a:r>
                      <a:r>
                        <a:rPr lang="en-US" sz="1100" kern="100" dirty="0" err="1">
                          <a:solidFill>
                            <a:srgbClr val="000000"/>
                          </a:solidFill>
                          <a:effectLst/>
                          <a:latin typeface="Times New Roman" panose="02020603050405020304" pitchFamily="18" charset="0"/>
                          <a:ea typeface="Times New Roman" panose="02020603050405020304" pitchFamily="18" charset="0"/>
                        </a:rPr>
                        <a:t>Programme</a:t>
                      </a:r>
                      <a:r>
                        <a:rPr lang="en-US" sz="1100" kern="100" dirty="0">
                          <a:solidFill>
                            <a:srgbClr val="000000"/>
                          </a:solidFill>
                          <a:effectLst/>
                          <a:latin typeface="Times New Roman" panose="02020603050405020304" pitchFamily="18" charset="0"/>
                          <a:ea typeface="Times New Roman" panose="02020603050405020304" pitchFamily="18" charset="0"/>
                        </a:rPr>
                        <a:t>: </a:t>
                      </a:r>
                      <a:r>
                        <a:rPr lang="it-IT" sz="1100" kern="100" dirty="0">
                          <a:solidFill>
                            <a:srgbClr val="000000"/>
                          </a:solidFill>
                          <a:effectLst/>
                          <a:latin typeface="Times New Roman" panose="02020603050405020304" pitchFamily="18" charset="0"/>
                          <a:ea typeface="Times New Roman" panose="02020603050405020304" pitchFamily="18" charset="0"/>
                        </a:rPr>
                        <a:t>Fær Øer </a:t>
                      </a:r>
                      <a:r>
                        <a:rPr lang="it-IT" sz="1100" kern="100" dirty="0" err="1">
                          <a:solidFill>
                            <a:srgbClr val="000000"/>
                          </a:solidFill>
                          <a:effectLst/>
                          <a:latin typeface="Times New Roman" panose="02020603050405020304" pitchFamily="18" charset="0"/>
                          <a:ea typeface="Times New Roman" panose="02020603050405020304" pitchFamily="18" charset="0"/>
                        </a:rPr>
                        <a:t>Islands</a:t>
                      </a:r>
                      <a:r>
                        <a:rPr lang="it-IT" sz="1100" kern="100" dirty="0">
                          <a:solidFill>
                            <a:srgbClr val="000000"/>
                          </a:solidFill>
                          <a:effectLst/>
                          <a:latin typeface="Times New Roman" panose="02020603050405020304" pitchFamily="18" charset="0"/>
                          <a:ea typeface="Times New Roman" panose="02020603050405020304" pitchFamily="18" charset="0"/>
                        </a:rPr>
                        <a:t>, UK, </a:t>
                      </a:r>
                      <a:r>
                        <a:rPr lang="it-IT" sz="1100" kern="100" dirty="0" err="1">
                          <a:solidFill>
                            <a:srgbClr val="000000"/>
                          </a:solidFill>
                          <a:effectLst/>
                          <a:latin typeface="Times New Roman" panose="02020603050405020304" pitchFamily="18" charset="0"/>
                          <a:ea typeface="Times New Roman" panose="02020603050405020304" pitchFamily="18" charset="0"/>
                        </a:rPr>
                        <a:t>Switzerland</a:t>
                      </a:r>
                      <a:r>
                        <a:rPr lang="it-IT" sz="1100" kern="100" dirty="0">
                          <a:solidFill>
                            <a:srgbClr val="000000"/>
                          </a:solidFill>
                          <a:effectLst/>
                          <a:latin typeface="Times New Roman" panose="02020603050405020304" pitchFamily="18" charset="0"/>
                          <a:ea typeface="Times New Roman" panose="02020603050405020304" pitchFamily="18" charset="0"/>
                        </a:rPr>
                        <a:t> </a:t>
                      </a:r>
                    </a:p>
                  </a:txBody>
                  <a:tcPr marL="56515" marR="2095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marR="361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€ 350,00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9917927"/>
                  </a:ext>
                </a:extLst>
              </a:tr>
              <a:tr h="499745">
                <a:tc>
                  <a:txBody>
                    <a:bodyPr/>
                    <a:lstStyle/>
                    <a:p>
                      <a:pPr marL="78105" marR="33655" indent="-6350" algn="ctr">
                        <a:lnSpc>
                          <a:spcPct val="107000"/>
                        </a:lnSpc>
                        <a:spcAft>
                          <a:spcPts val="560"/>
                        </a:spcAft>
                      </a:pPr>
                      <a:r>
                        <a:rPr lang="en-US" sz="1100" kern="100" dirty="0">
                          <a:solidFill>
                            <a:srgbClr val="000000"/>
                          </a:solidFill>
                          <a:effectLst/>
                          <a:latin typeface="Times New Roman" panose="02020603050405020304" pitchFamily="18" charset="0"/>
                          <a:ea typeface="Times New Roman" panose="02020603050405020304" pitchFamily="18" charset="0"/>
                        </a:rPr>
                        <a:t>GROUP 2 </a:t>
                      </a:r>
                    </a:p>
                    <a:p>
                      <a:pPr marL="78105" marR="33655" indent="-6350" algn="ctr">
                        <a:lnSpc>
                          <a:spcPct val="107000"/>
                        </a:lnSpc>
                        <a:spcAft>
                          <a:spcPts val="560"/>
                        </a:spcAft>
                      </a:pPr>
                      <a:r>
                        <a:rPr lang="en-US" sz="1100" kern="100" dirty="0">
                          <a:solidFill>
                            <a:srgbClr val="000000"/>
                          </a:solidFill>
                          <a:effectLst/>
                          <a:latin typeface="Times New Roman" panose="02020603050405020304" pitchFamily="18" charset="0"/>
                          <a:ea typeface="Times New Roman" panose="02020603050405020304" pitchFamily="18" charset="0"/>
                        </a:rPr>
                        <a:t>AVERAGE cost of living </a:t>
                      </a:r>
                    </a:p>
                  </a:txBody>
                  <a:tcPr marL="56515" marR="2095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ctr">
                        <a:lnSpc>
                          <a:spcPct val="107000"/>
                        </a:lnSpc>
                        <a:spcAft>
                          <a:spcPts val="580"/>
                        </a:spcAft>
                      </a:pPr>
                      <a:r>
                        <a:rPr lang="it-IT" sz="1200" kern="100" dirty="0">
                          <a:solidFill>
                            <a:srgbClr val="000000"/>
                          </a:solidFill>
                          <a:effectLst/>
                          <a:latin typeface="Times New Roman" panose="02020603050405020304" pitchFamily="18" charset="0"/>
                          <a:ea typeface="Times New Roman" panose="02020603050405020304" pitchFamily="18" charset="0"/>
                        </a:rPr>
                        <a:t>Cyprus, Estonia, </a:t>
                      </a:r>
                      <a:r>
                        <a:rPr lang="it-IT" sz="1200" kern="100" dirty="0" err="1">
                          <a:solidFill>
                            <a:srgbClr val="000000"/>
                          </a:solidFill>
                          <a:effectLst/>
                          <a:latin typeface="Times New Roman" panose="02020603050405020304" pitchFamily="18" charset="0"/>
                          <a:ea typeface="Times New Roman" panose="02020603050405020304" pitchFamily="18" charset="0"/>
                        </a:rPr>
                        <a:t>Greece</a:t>
                      </a:r>
                      <a:r>
                        <a:rPr lang="it-IT" sz="1200" kern="100" dirty="0">
                          <a:solidFill>
                            <a:srgbClr val="000000"/>
                          </a:solidFill>
                          <a:effectLst/>
                          <a:latin typeface="Times New Roman" panose="02020603050405020304" pitchFamily="18" charset="0"/>
                          <a:ea typeface="Times New Roman" panose="02020603050405020304" pitchFamily="18" charset="0"/>
                        </a:rPr>
                        <a:t>, Latvia, Malta, Portugal, </a:t>
                      </a:r>
                      <a:r>
                        <a:rPr lang="it-IT" sz="1200" kern="100" dirty="0" err="1">
                          <a:solidFill>
                            <a:srgbClr val="000000"/>
                          </a:solidFill>
                          <a:effectLst/>
                          <a:latin typeface="Times New Roman" panose="02020603050405020304" pitchFamily="18" charset="0"/>
                          <a:ea typeface="Times New Roman" panose="02020603050405020304" pitchFamily="18" charset="0"/>
                        </a:rPr>
                        <a:t>Czech</a:t>
                      </a:r>
                      <a:r>
                        <a:rPr lang="it-IT" sz="1200" kern="100" dirty="0">
                          <a:solidFill>
                            <a:srgbClr val="000000"/>
                          </a:solidFill>
                          <a:effectLst/>
                          <a:latin typeface="Times New Roman" panose="02020603050405020304" pitchFamily="18" charset="0"/>
                          <a:ea typeface="Times New Roman" panose="02020603050405020304" pitchFamily="18" charset="0"/>
                        </a:rPr>
                        <a:t> Republic, </a:t>
                      </a:r>
                      <a:r>
                        <a:rPr lang="it-IT" sz="1200" kern="100" dirty="0" err="1">
                          <a:solidFill>
                            <a:srgbClr val="000000"/>
                          </a:solidFill>
                          <a:effectLst/>
                          <a:latin typeface="Times New Roman" panose="02020603050405020304" pitchFamily="18" charset="0"/>
                          <a:ea typeface="Times New Roman" panose="02020603050405020304" pitchFamily="18" charset="0"/>
                        </a:rPr>
                        <a:t>Slovakia</a:t>
                      </a:r>
                      <a:r>
                        <a:rPr lang="it-IT" sz="1200" kern="100" dirty="0">
                          <a:solidFill>
                            <a:srgbClr val="000000"/>
                          </a:solidFill>
                          <a:effectLst/>
                          <a:latin typeface="Times New Roman" panose="02020603050405020304" pitchFamily="18" charset="0"/>
                          <a:ea typeface="Times New Roman" panose="02020603050405020304" pitchFamily="18" charset="0"/>
                        </a:rPr>
                        <a:t>, Slovenia, </a:t>
                      </a:r>
                      <a:r>
                        <a:rPr lang="it-IT" sz="1200" kern="100" dirty="0" err="1">
                          <a:solidFill>
                            <a:srgbClr val="000000"/>
                          </a:solidFill>
                          <a:effectLst/>
                          <a:latin typeface="Times New Roman" panose="02020603050405020304" pitchFamily="18" charset="0"/>
                          <a:ea typeface="Times New Roman" panose="02020603050405020304" pitchFamily="18" charset="0"/>
                        </a:rPr>
                        <a:t>Spain</a:t>
                      </a:r>
                      <a:r>
                        <a:rPr lang="it-IT" sz="1200" kern="100" dirty="0">
                          <a:solidFill>
                            <a:srgbClr val="000000"/>
                          </a:solidFill>
                          <a:effectLst/>
                          <a:latin typeface="Times New Roman" panose="02020603050405020304" pitchFamily="18" charset="0"/>
                          <a:ea typeface="Times New Roman" panose="02020603050405020304" pitchFamily="18" charset="0"/>
                        </a:rPr>
                        <a:t>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marR="361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€ 300,00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1285414"/>
                  </a:ext>
                </a:extLst>
              </a:tr>
              <a:tr h="554990">
                <a:tc>
                  <a:txBody>
                    <a:bodyPr/>
                    <a:lstStyle/>
                    <a:p>
                      <a:pPr marL="78105" marR="33655" indent="-6350" algn="ctr">
                        <a:lnSpc>
                          <a:spcPct val="107000"/>
                        </a:lnSpc>
                        <a:spcAft>
                          <a:spcPts val="560"/>
                        </a:spcAft>
                      </a:pPr>
                      <a:r>
                        <a:rPr lang="en-US" sz="1100" kern="100" dirty="0">
                          <a:solidFill>
                            <a:srgbClr val="000000"/>
                          </a:solidFill>
                          <a:effectLst/>
                          <a:latin typeface="Times New Roman" panose="02020603050405020304" pitchFamily="18" charset="0"/>
                          <a:ea typeface="Times New Roman" panose="02020603050405020304" pitchFamily="18" charset="0"/>
                        </a:rPr>
                        <a:t>GROUP 3 </a:t>
                      </a:r>
                    </a:p>
                    <a:p>
                      <a:pPr marL="78105" marR="33655" indent="-6350" algn="ctr">
                        <a:lnSpc>
                          <a:spcPct val="107000"/>
                        </a:lnSpc>
                        <a:spcAft>
                          <a:spcPts val="560"/>
                        </a:spcAft>
                      </a:pPr>
                      <a:r>
                        <a:rPr lang="en-US" sz="1100" kern="100" dirty="0">
                          <a:solidFill>
                            <a:srgbClr val="000000"/>
                          </a:solidFill>
                          <a:effectLst/>
                          <a:latin typeface="Times New Roman" panose="02020603050405020304" pitchFamily="18" charset="0"/>
                          <a:ea typeface="Times New Roman" panose="02020603050405020304" pitchFamily="18" charset="0"/>
                        </a:rPr>
                        <a:t>LOW cost of living</a:t>
                      </a:r>
                      <a:r>
                        <a:rPr lang="it-IT" sz="1100" kern="100" dirty="0">
                          <a:solidFill>
                            <a:srgbClr val="000000"/>
                          </a:solidFill>
                          <a:effectLst/>
                          <a:latin typeface="Times New Roman" panose="02020603050405020304" pitchFamily="18" charset="0"/>
                          <a:ea typeface="Times New Roman" panose="02020603050405020304" pitchFamily="18" charset="0"/>
                        </a:rPr>
                        <a:t> </a:t>
                      </a:r>
                    </a:p>
                  </a:txBody>
                  <a:tcPr marL="56515" marR="2095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ctr">
                        <a:lnSpc>
                          <a:spcPct val="107000"/>
                        </a:lnSpc>
                        <a:spcAft>
                          <a:spcPts val="580"/>
                        </a:spcAft>
                      </a:pPr>
                      <a:r>
                        <a:rPr lang="it-IT" sz="1200" kern="100" dirty="0">
                          <a:solidFill>
                            <a:srgbClr val="000000"/>
                          </a:solidFill>
                          <a:effectLst/>
                          <a:latin typeface="Times New Roman" panose="02020603050405020304" pitchFamily="18" charset="0"/>
                          <a:ea typeface="Times New Roman" panose="02020603050405020304" pitchFamily="18" charset="0"/>
                        </a:rPr>
                        <a:t>Bulgaria, </a:t>
                      </a:r>
                      <a:r>
                        <a:rPr lang="it-IT" sz="1200" kern="100" dirty="0" err="1">
                          <a:solidFill>
                            <a:srgbClr val="000000"/>
                          </a:solidFill>
                          <a:effectLst/>
                          <a:latin typeface="Times New Roman" panose="02020603050405020304" pitchFamily="18" charset="0"/>
                          <a:ea typeface="Times New Roman" panose="02020603050405020304" pitchFamily="18" charset="0"/>
                        </a:rPr>
                        <a:t>Croatia</a:t>
                      </a:r>
                      <a:r>
                        <a:rPr lang="it-IT" sz="1200" kern="100" dirty="0">
                          <a:solidFill>
                            <a:srgbClr val="000000"/>
                          </a:solidFill>
                          <a:effectLst/>
                          <a:latin typeface="Times New Roman" panose="02020603050405020304" pitchFamily="18" charset="0"/>
                          <a:ea typeface="Times New Roman" panose="02020603050405020304" pitchFamily="18" charset="0"/>
                        </a:rPr>
                        <a:t>, Lithuania, North Macedonia, Poland, Romania, Serbia, </a:t>
                      </a:r>
                      <a:r>
                        <a:rPr lang="it-IT" sz="1200" kern="100" dirty="0" err="1">
                          <a:solidFill>
                            <a:srgbClr val="000000"/>
                          </a:solidFill>
                          <a:effectLst/>
                          <a:latin typeface="Times New Roman" panose="02020603050405020304" pitchFamily="18" charset="0"/>
                          <a:ea typeface="Times New Roman" panose="02020603050405020304" pitchFamily="18" charset="0"/>
                        </a:rPr>
                        <a:t>Turkey</a:t>
                      </a:r>
                      <a:r>
                        <a:rPr lang="it-IT" sz="1200" kern="100" dirty="0">
                          <a:solidFill>
                            <a:srgbClr val="000000"/>
                          </a:solidFill>
                          <a:effectLst/>
                          <a:latin typeface="Times New Roman" panose="02020603050405020304" pitchFamily="18" charset="0"/>
                          <a:ea typeface="Times New Roman" panose="02020603050405020304" pitchFamily="18" charset="0"/>
                        </a:rPr>
                        <a:t>, </a:t>
                      </a:r>
                      <a:r>
                        <a:rPr lang="it-IT" sz="1200" kern="100" dirty="0" err="1">
                          <a:solidFill>
                            <a:srgbClr val="000000"/>
                          </a:solidFill>
                          <a:effectLst/>
                          <a:latin typeface="Times New Roman" panose="02020603050405020304" pitchFamily="18" charset="0"/>
                          <a:ea typeface="Times New Roman" panose="02020603050405020304" pitchFamily="18" charset="0"/>
                        </a:rPr>
                        <a:t>Hungary</a:t>
                      </a:r>
                      <a:r>
                        <a:rPr lang="it-IT" sz="1200" kern="100" dirty="0">
                          <a:solidFill>
                            <a:srgbClr val="000000"/>
                          </a:solidFill>
                          <a:effectLst/>
                          <a:latin typeface="Times New Roman" panose="02020603050405020304" pitchFamily="18" charset="0"/>
                          <a:ea typeface="Times New Roman" panose="02020603050405020304" pitchFamily="18" charset="0"/>
                        </a:rPr>
                        <a:t>.</a:t>
                      </a:r>
                      <a:r>
                        <a:rPr lang="it-IT" sz="1000" kern="100" dirty="0">
                          <a:solidFill>
                            <a:srgbClr val="000000"/>
                          </a:solidFill>
                          <a:effectLst/>
                          <a:latin typeface="Times New Roman" panose="02020603050405020304" pitchFamily="18" charset="0"/>
                          <a:ea typeface="Times New Roman" panose="02020603050405020304" pitchFamily="18" charset="0"/>
                        </a:rPr>
                        <a:t>  </a:t>
                      </a:r>
                      <a:endParaRPr lang="it-IT" sz="1100" kern="100" dirty="0">
                        <a:solidFill>
                          <a:srgbClr val="000000"/>
                        </a:solidFill>
                        <a:effectLst/>
                        <a:latin typeface="Times New Roman" panose="02020603050405020304" pitchFamily="18" charset="0"/>
                        <a:ea typeface="Times New Roman" panose="02020603050405020304" pitchFamily="18" charset="0"/>
                      </a:endParaRP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marR="361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€ 300,00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451458"/>
                  </a:ext>
                </a:extLst>
              </a:tr>
              <a:tr h="554990">
                <a:tc>
                  <a:txBody>
                    <a:bodyPr/>
                    <a:lstStyle/>
                    <a:p>
                      <a:pPr marL="78105" marR="33655" indent="-6350" algn="ctr">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for </a:t>
                      </a:r>
                      <a:r>
                        <a:rPr lang="it-IT" sz="1100" kern="100" dirty="0" err="1">
                          <a:solidFill>
                            <a:srgbClr val="000000"/>
                          </a:solidFill>
                          <a:effectLst/>
                          <a:latin typeface="Times New Roman" panose="02020603050405020304" pitchFamily="18" charset="0"/>
                          <a:ea typeface="Times New Roman" panose="02020603050405020304" pitchFamily="18" charset="0"/>
                        </a:rPr>
                        <a:t>everyone</a:t>
                      </a:r>
                      <a:endParaRPr lang="it-IT" sz="1100" kern="100" dirty="0">
                        <a:solidFill>
                          <a:srgbClr val="000000"/>
                        </a:solidFill>
                        <a:effectLst/>
                        <a:latin typeface="Times New Roman" panose="02020603050405020304" pitchFamily="18" charset="0"/>
                        <a:ea typeface="Times New Roman" panose="02020603050405020304" pitchFamily="18" charset="0"/>
                      </a:endParaRP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marR="3429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ISEE</a:t>
                      </a:r>
                      <a:r>
                        <a:rPr lang="it-IT" sz="1100" u="sng" kern="100">
                          <a:solidFill>
                            <a:srgbClr val="000000"/>
                          </a:solidFill>
                          <a:effectLst/>
                          <a:uFill>
                            <a:solidFill>
                              <a:srgbClr val="000000"/>
                            </a:solidFill>
                          </a:uFill>
                          <a:latin typeface="Times New Roman" panose="02020603050405020304" pitchFamily="18" charset="0"/>
                          <a:ea typeface="Times New Roman" panose="02020603050405020304" pitchFamily="18" charset="0"/>
                        </a:rPr>
                        <a:t>&lt;</a:t>
                      </a:r>
                      <a:r>
                        <a:rPr lang="it-IT" sz="1100" kern="100">
                          <a:solidFill>
                            <a:srgbClr val="000000"/>
                          </a:solidFill>
                          <a:effectLst/>
                          <a:latin typeface="Times New Roman" panose="02020603050405020304" pitchFamily="18" charset="0"/>
                          <a:ea typeface="Times New Roman" panose="02020603050405020304" pitchFamily="18" charset="0"/>
                        </a:rPr>
                        <a:t> € 10.000,00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marR="36195" indent="-6350" algn="ctr">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€ 250,00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6228354"/>
                  </a:ext>
                </a:extLst>
              </a:tr>
            </a:tbl>
          </a:graphicData>
        </a:graphic>
      </p:graphicFrame>
    </p:spTree>
    <p:extLst>
      <p:ext uri="{BB962C8B-B14F-4D97-AF65-F5344CB8AC3E}">
        <p14:creationId xmlns:p14="http://schemas.microsoft.com/office/powerpoint/2010/main" val="2441608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6817184" y="102840"/>
            <a:ext cx="2326816" cy="2404635"/>
          </a:xfrm>
          <a:prstGeom prst="rect">
            <a:avLst/>
          </a:prstGeom>
        </p:spPr>
      </p:pic>
      <p:sp>
        <p:nvSpPr>
          <p:cNvPr id="3" name="Segnaposto contenuto 2"/>
          <p:cNvSpPr>
            <a:spLocks noGrp="1"/>
          </p:cNvSpPr>
          <p:nvPr>
            <p:ph idx="1"/>
          </p:nvPr>
        </p:nvSpPr>
        <p:spPr>
          <a:xfrm>
            <a:off x="173736" y="2428640"/>
            <a:ext cx="8796528" cy="3577483"/>
          </a:xfrm>
          <a:pattFill prst="pct5">
            <a:fgClr>
              <a:schemeClr val="accent1"/>
            </a:fgClr>
            <a:bgClr>
              <a:schemeClr val="bg1"/>
            </a:bgClr>
          </a:pattFill>
        </p:spPr>
        <p:txBody>
          <a:bodyPr>
            <a:normAutofit/>
          </a:bodyPr>
          <a:lstStyle/>
          <a:p>
            <a:pPr marL="0" indent="0" algn="just">
              <a:buNone/>
            </a:pPr>
            <a:endParaRPr lang="it-IT" dirty="0">
              <a:latin typeface="Book Antiqua" panose="02040602050305030304" pitchFamily="18" charset="0"/>
            </a:endParaRPr>
          </a:p>
          <a:p>
            <a:pPr marL="0" indent="0">
              <a:buNone/>
            </a:pPr>
            <a:r>
              <a:rPr lang="en-US" sz="1600" b="1" dirty="0">
                <a:latin typeface="Book Antiqua" panose="02040602050305030304" pitchFamily="18" charset="0"/>
              </a:rPr>
              <a:t>2) Monthly contribution of the European Union for students with fewer opportunities</a:t>
            </a:r>
          </a:p>
          <a:p>
            <a:pPr marL="0" indent="0">
              <a:buNone/>
            </a:pPr>
            <a:r>
              <a:rPr lang="en-US" sz="1600" dirty="0">
                <a:latin typeface="Book Antiqua" panose="02040602050305030304" pitchFamily="18" charset="0"/>
              </a:rPr>
              <a:t>calculated on the basis of the value of the ISEE declarations valid for university performances submitted by students at the time of registration to A.A. 2024/25 and modulated according to the days of actual stay abroad. For students who apply as enrolled in the third year of Bachelor’s degree and will start as students enrolled in the first year of Master’s degree, the last ISEE declaration submitted for registration to this one will be taken into account and visible in the database. This is without prejudice to any further information that may be received in the meantime from the MUR and/ or the National Agency </a:t>
            </a:r>
            <a:r>
              <a:rPr lang="en-US" sz="1600" dirty="0" err="1">
                <a:latin typeface="Book Antiqua" panose="02040602050305030304" pitchFamily="18" charset="0"/>
              </a:rPr>
              <a:t>ErasmusPlus</a:t>
            </a:r>
            <a:r>
              <a:rPr lang="it-IT" sz="1400" dirty="0">
                <a:latin typeface="Book Antiqua" panose="02040602050305030304" pitchFamily="18" charset="0"/>
              </a:rPr>
              <a:t>.</a:t>
            </a: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558111" y="433763"/>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Financial Support</a:t>
            </a:r>
            <a:endParaRPr lang="en-US" sz="4000" b="1"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3DB91719-4FB1-37CE-0BF0-2B103765A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Frame 3">
            <a:extLst>
              <a:ext uri="{FF2B5EF4-FFF2-40B4-BE49-F238E27FC236}">
                <a16:creationId xmlns:a16="http://schemas.microsoft.com/office/drawing/2014/main" id="{25A496E8-8742-D0F6-F6A0-80E21F2B855B}"/>
              </a:ext>
            </a:extLst>
          </p:cNvPr>
          <p:cNvSpPr/>
          <p:nvPr/>
        </p:nvSpPr>
        <p:spPr>
          <a:xfrm>
            <a:off x="-21772" y="0"/>
            <a:ext cx="9187543" cy="6858000"/>
          </a:xfrm>
          <a:prstGeom prst="frame">
            <a:avLst>
              <a:gd name="adj1" fmla="val 1358"/>
            </a:avLst>
          </a:prstGeom>
          <a:solidFill>
            <a:schemeClr val="accent1"/>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schemeClr val="tx1"/>
              </a:solidFill>
            </a:endParaRPr>
          </a:p>
        </p:txBody>
      </p:sp>
      <p:pic>
        <p:nvPicPr>
          <p:cNvPr id="9" name="Immagine 8">
            <a:extLst>
              <a:ext uri="{FF2B5EF4-FFF2-40B4-BE49-F238E27FC236}">
                <a16:creationId xmlns:a16="http://schemas.microsoft.com/office/drawing/2014/main" id="{54055D87-25E7-2D0E-8302-1E6152CA8380}"/>
              </a:ext>
            </a:extLst>
          </p:cNvPr>
          <p:cNvPicPr>
            <a:picLocks noChangeAspect="1"/>
          </p:cNvPicPr>
          <p:nvPr/>
        </p:nvPicPr>
        <p:blipFill>
          <a:blip r:embed="rId5"/>
          <a:stretch>
            <a:fillRect/>
          </a:stretch>
        </p:blipFill>
        <p:spPr>
          <a:xfrm>
            <a:off x="173736" y="6116371"/>
            <a:ext cx="657424" cy="614916"/>
          </a:xfrm>
          <a:prstGeom prst="rect">
            <a:avLst/>
          </a:prstGeom>
        </p:spPr>
      </p:pic>
    </p:spTree>
    <p:extLst>
      <p:ext uri="{BB962C8B-B14F-4D97-AF65-F5344CB8AC3E}">
        <p14:creationId xmlns:p14="http://schemas.microsoft.com/office/powerpoint/2010/main" val="3061781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712364" y="102841"/>
            <a:ext cx="1431636" cy="1479516"/>
          </a:xfrm>
          <a:prstGeom prst="rect">
            <a:avLst/>
          </a:prstGeom>
        </p:spPr>
      </p:pic>
      <p:sp>
        <p:nvSpPr>
          <p:cNvPr id="3" name="Segnaposto contenuto 2"/>
          <p:cNvSpPr>
            <a:spLocks noGrp="1"/>
          </p:cNvSpPr>
          <p:nvPr>
            <p:ph idx="1"/>
          </p:nvPr>
        </p:nvSpPr>
        <p:spPr>
          <a:xfrm>
            <a:off x="173736" y="1692276"/>
            <a:ext cx="8796528" cy="4731961"/>
          </a:xfrm>
          <a:pattFill prst="pct5">
            <a:fgClr>
              <a:schemeClr val="accent1"/>
            </a:fgClr>
            <a:bgClr>
              <a:schemeClr val="bg1"/>
            </a:bgClr>
          </a:pattFill>
        </p:spPr>
        <p:txBody>
          <a:bodyPr>
            <a:normAutofit/>
          </a:bodyPr>
          <a:lstStyle/>
          <a:p>
            <a:pPr marL="0" indent="0" algn="just">
              <a:buNone/>
            </a:pPr>
            <a:r>
              <a:rPr lang="en-US" sz="1400" b="1" dirty="0">
                <a:latin typeface="Book Antiqua" panose="02040602050305030304" pitchFamily="18" charset="0"/>
              </a:rPr>
              <a:t>3) Supplementary contribution financed by the Ministry of Universities and Research (MUR),</a:t>
            </a:r>
          </a:p>
          <a:p>
            <a:pPr marL="0" indent="0" algn="just">
              <a:buNone/>
            </a:pPr>
            <a:r>
              <a:rPr lang="en-US" sz="1400" b="1" dirty="0">
                <a:latin typeface="Book Antiqua" panose="02040602050305030304" pitchFamily="18" charset="0"/>
              </a:rPr>
              <a:t> </a:t>
            </a:r>
            <a:r>
              <a:rPr lang="en-US" sz="1400" dirty="0">
                <a:latin typeface="Book Antiqua" panose="02040602050305030304" pitchFamily="18" charset="0"/>
              </a:rPr>
              <a:t>Awarded on the basis of a breakdown in value bands of ISEE declarations valid for university performances submitted by students at the time of enrollment to A.A. 2023/24 and modulated according to the days of actual stay abroad. For students who apply as enrolled in the third year of Bachelor’s degree and will start as students enrolled in the first year of Master’s degree, the last ISEE declaration submitted for registration to this one will be taken into account and visible in the database. Without prejudice to any further information received from the MUR during this period. </a:t>
            </a:r>
          </a:p>
          <a:p>
            <a:pPr marL="0" indent="0">
              <a:buNone/>
            </a:pPr>
            <a:endParaRPr lang="it-IT" dirty="0">
              <a:latin typeface="Book Antiqua" panose="02040602050305030304" pitchFamily="18" charset="0"/>
            </a:endParaRPr>
          </a:p>
        </p:txBody>
      </p:sp>
      <p:sp>
        <p:nvSpPr>
          <p:cNvPr id="5" name="Frame 4">
            <a:extLst>
              <a:ext uri="{FF2B5EF4-FFF2-40B4-BE49-F238E27FC236}">
                <a16:creationId xmlns:a16="http://schemas.microsoft.com/office/drawing/2014/main" id="{1D4BCF4B-A1CA-EE4C-A17D-C5019795E785}"/>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317306" y="339279"/>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Financial Support</a:t>
            </a:r>
            <a:endParaRPr lang="en-US" sz="4000" b="1" dirty="0">
              <a:solidFill>
                <a:schemeClr val="tx1"/>
              </a:solidFill>
              <a:latin typeface="Book Antiqua" panose="02040602050305030304" pitchFamily="18" charset="0"/>
            </a:endParaRPr>
          </a:p>
        </p:txBody>
      </p:sp>
      <p:pic>
        <p:nvPicPr>
          <p:cNvPr id="6" name="Immagine 5">
            <a:extLst>
              <a:ext uri="{FF2B5EF4-FFF2-40B4-BE49-F238E27FC236}">
                <a16:creationId xmlns:a16="http://schemas.microsoft.com/office/drawing/2014/main" id="{A8887312-4898-C0A0-AB87-0E8441FF1E8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8000"/>
                    </a14:imgEffect>
                  </a14:imgLayer>
                </a14:imgProps>
              </a:ext>
            </a:extLst>
          </a:blip>
          <a:srcRect l="38485" t="47178" r="21717" b="32672"/>
          <a:stretch/>
        </p:blipFill>
        <p:spPr>
          <a:xfrm>
            <a:off x="720435" y="3796145"/>
            <a:ext cx="7684663" cy="2262909"/>
          </a:xfrm>
          <a:prstGeom prst="rect">
            <a:avLst/>
          </a:prstGeom>
        </p:spPr>
      </p:pic>
      <p:pic>
        <p:nvPicPr>
          <p:cNvPr id="7" name="Picture 2" descr="logo dicmapi">
            <a:extLst>
              <a:ext uri="{FF2B5EF4-FFF2-40B4-BE49-F238E27FC236}">
                <a16:creationId xmlns:a16="http://schemas.microsoft.com/office/drawing/2014/main" id="{6F6F5CA7-9E0E-5FFC-64FF-2633A9F4A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5992CE1B-A4EB-9893-BAB9-00389492F415}"/>
              </a:ext>
            </a:extLst>
          </p:cNvPr>
          <p:cNvPicPr>
            <a:picLocks noChangeAspect="1"/>
          </p:cNvPicPr>
          <p:nvPr/>
        </p:nvPicPr>
        <p:blipFill>
          <a:blip r:embed="rId6"/>
          <a:stretch>
            <a:fillRect/>
          </a:stretch>
        </p:blipFill>
        <p:spPr>
          <a:xfrm>
            <a:off x="173736" y="6116371"/>
            <a:ext cx="657424" cy="614916"/>
          </a:xfrm>
          <a:prstGeom prst="rect">
            <a:avLst/>
          </a:prstGeom>
        </p:spPr>
      </p:pic>
    </p:spTree>
    <p:extLst>
      <p:ext uri="{BB962C8B-B14F-4D97-AF65-F5344CB8AC3E}">
        <p14:creationId xmlns:p14="http://schemas.microsoft.com/office/powerpoint/2010/main" val="2521519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712364" y="102841"/>
            <a:ext cx="1431636" cy="1479516"/>
          </a:xfrm>
          <a:prstGeom prst="rect">
            <a:avLst/>
          </a:prstGeom>
        </p:spPr>
      </p:pic>
      <p:sp>
        <p:nvSpPr>
          <p:cNvPr id="3" name="Segnaposto contenuto 2"/>
          <p:cNvSpPr>
            <a:spLocks noGrp="1"/>
          </p:cNvSpPr>
          <p:nvPr>
            <p:ph idx="1"/>
          </p:nvPr>
        </p:nvSpPr>
        <p:spPr>
          <a:xfrm>
            <a:off x="489856" y="1692277"/>
            <a:ext cx="8480407" cy="4345944"/>
          </a:xfrm>
          <a:pattFill prst="pct5">
            <a:fgClr>
              <a:schemeClr val="tx2">
                <a:lumMod val="40000"/>
                <a:lumOff val="60000"/>
              </a:schemeClr>
            </a:fgClr>
            <a:bgClr>
              <a:schemeClr val="bg1"/>
            </a:bgClr>
          </a:pattFill>
        </p:spPr>
        <p:txBody>
          <a:bodyPr>
            <a:normAutofit/>
          </a:bodyPr>
          <a:lstStyle/>
          <a:p>
            <a:pPr marL="0" indent="0" algn="just">
              <a:buNone/>
            </a:pPr>
            <a:r>
              <a:rPr lang="en-US" sz="1400" b="1" dirty="0">
                <a:latin typeface="Book Antiqua" panose="02040602050305030304" pitchFamily="18" charset="0"/>
              </a:rPr>
              <a:t>4) Additional contribution from the University,</a:t>
            </a:r>
          </a:p>
          <a:p>
            <a:pPr marL="0" indent="0" algn="just">
              <a:buNone/>
            </a:pPr>
            <a:r>
              <a:rPr lang="en-US" sz="1400" dirty="0">
                <a:latin typeface="Book Antiqua" panose="02040602050305030304" pitchFamily="18" charset="0"/>
              </a:rPr>
              <a:t> Awarded on the basis of a breakdown in value bands of ISEE declarations valid for university performances submitted by students at the time of enrollment to A.A. 2023/24 and modulated according to the days of actual stay abroad. For students who apply as enrolled in the third year of Bachelor’s degree and will start as students enrolled in the first year of Master’s degree, the last ISEE declaration submitted for registration to this one will be taken into account and visible in the database. </a:t>
            </a:r>
          </a:p>
          <a:p>
            <a:pPr marL="0" indent="0" algn="just">
              <a:buNone/>
            </a:pPr>
            <a:endParaRPr lang="en-US" sz="1400" b="1" dirty="0">
              <a:latin typeface="Book Antiqua" panose="02040602050305030304" pitchFamily="18" charset="0"/>
            </a:endParaRPr>
          </a:p>
          <a:p>
            <a:pPr marL="0" indent="0" algn="just">
              <a:buNone/>
            </a:pPr>
            <a:endParaRPr lang="it-IT" sz="1600" dirty="0">
              <a:latin typeface="Book Antiqua" panose="02040602050305030304" pitchFamily="18" charset="0"/>
            </a:endParaRPr>
          </a:p>
          <a:p>
            <a:pPr marL="0" indent="0">
              <a:buNone/>
            </a:pPr>
            <a:endParaRPr lang="it-IT" dirty="0">
              <a:latin typeface="Book Antiqua" panose="02040602050305030304" pitchFamily="18" charset="0"/>
            </a:endParaRPr>
          </a:p>
        </p:txBody>
      </p:sp>
      <p:sp>
        <p:nvSpPr>
          <p:cNvPr id="5" name="Frame 4">
            <a:extLst>
              <a:ext uri="{FF2B5EF4-FFF2-40B4-BE49-F238E27FC236}">
                <a16:creationId xmlns:a16="http://schemas.microsoft.com/office/drawing/2014/main" id="{1D4BCF4B-A1CA-EE4C-A17D-C5019795E785}"/>
              </a:ext>
            </a:extLst>
          </p:cNvPr>
          <p:cNvSpPr/>
          <p:nvPr/>
        </p:nvSpPr>
        <p:spPr>
          <a:xfrm>
            <a:off x="-1"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317306" y="339279"/>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Financial Support</a:t>
            </a:r>
            <a:endParaRPr lang="en-US" sz="4000" b="1" dirty="0">
              <a:solidFill>
                <a:schemeClr val="tx1"/>
              </a:solidFill>
              <a:latin typeface="Book Antiqua" panose="02040602050305030304" pitchFamily="18" charset="0"/>
            </a:endParaRPr>
          </a:p>
        </p:txBody>
      </p:sp>
      <p:pic>
        <p:nvPicPr>
          <p:cNvPr id="7" name="Immagine 6">
            <a:extLst>
              <a:ext uri="{FF2B5EF4-FFF2-40B4-BE49-F238E27FC236}">
                <a16:creationId xmlns:a16="http://schemas.microsoft.com/office/drawing/2014/main" id="{47C423B6-F0A6-B578-DB5D-21376FC9B35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Layer>
                </a14:imgProps>
              </a:ext>
            </a:extLst>
          </a:blip>
          <a:srcRect l="38384" t="57425" r="22525" b="21040"/>
          <a:stretch/>
        </p:blipFill>
        <p:spPr>
          <a:xfrm>
            <a:off x="1242552" y="3516087"/>
            <a:ext cx="6658895" cy="2264227"/>
          </a:xfrm>
          <a:prstGeom prst="rect">
            <a:avLst/>
          </a:prstGeom>
        </p:spPr>
      </p:pic>
      <p:pic>
        <p:nvPicPr>
          <p:cNvPr id="9" name="Picture 2" descr="logo dicmapi">
            <a:extLst>
              <a:ext uri="{FF2B5EF4-FFF2-40B4-BE49-F238E27FC236}">
                <a16:creationId xmlns:a16="http://schemas.microsoft.com/office/drawing/2014/main" id="{9D5945D3-DC9E-2DB1-5A8A-DAFB443AE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C488C5AF-BCA4-3D84-5C68-0E5E19DAC920}"/>
              </a:ext>
            </a:extLst>
          </p:cNvPr>
          <p:cNvPicPr>
            <a:picLocks noChangeAspect="1"/>
          </p:cNvPicPr>
          <p:nvPr/>
        </p:nvPicPr>
        <p:blipFill>
          <a:blip r:embed="rId6"/>
          <a:stretch>
            <a:fillRect/>
          </a:stretch>
        </p:blipFill>
        <p:spPr>
          <a:xfrm>
            <a:off x="173736" y="6116371"/>
            <a:ext cx="657424" cy="614916"/>
          </a:xfrm>
          <a:prstGeom prst="rect">
            <a:avLst/>
          </a:prstGeom>
        </p:spPr>
      </p:pic>
    </p:spTree>
    <p:extLst>
      <p:ext uri="{BB962C8B-B14F-4D97-AF65-F5344CB8AC3E}">
        <p14:creationId xmlns:p14="http://schemas.microsoft.com/office/powerpoint/2010/main" val="3511739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712364" y="102841"/>
            <a:ext cx="1431636" cy="1479516"/>
          </a:xfrm>
          <a:prstGeom prst="rect">
            <a:avLst/>
          </a:prstGeom>
        </p:spPr>
      </p:pic>
      <p:sp>
        <p:nvSpPr>
          <p:cNvPr id="3" name="Segnaposto contenuto 2"/>
          <p:cNvSpPr>
            <a:spLocks noGrp="1"/>
          </p:cNvSpPr>
          <p:nvPr>
            <p:ph idx="1"/>
          </p:nvPr>
        </p:nvSpPr>
        <p:spPr>
          <a:xfrm>
            <a:off x="489856" y="1692277"/>
            <a:ext cx="8480407" cy="4345944"/>
          </a:xfrm>
          <a:pattFill prst="pct5">
            <a:fgClr>
              <a:schemeClr val="tx2">
                <a:lumMod val="40000"/>
                <a:lumOff val="60000"/>
              </a:schemeClr>
            </a:fgClr>
            <a:bgClr>
              <a:schemeClr val="bg1"/>
            </a:bgClr>
          </a:pattFill>
        </p:spPr>
        <p:txBody>
          <a:bodyPr>
            <a:normAutofit/>
          </a:bodyPr>
          <a:lstStyle/>
          <a:p>
            <a:pPr marL="0" indent="0">
              <a:buNone/>
            </a:pPr>
            <a:r>
              <a:rPr lang="it-IT" dirty="0">
                <a:latin typeface="Book Antiqua" panose="02040602050305030304" pitchFamily="18" charset="0"/>
              </a:rPr>
              <a:t> </a:t>
            </a:r>
            <a:r>
              <a:rPr lang="en-US" sz="1600" dirty="0">
                <a:latin typeface="Book Antiqua" panose="02040602050305030304" pitchFamily="18" charset="0"/>
              </a:rPr>
              <a:t>PLEASE NOTE THAT THE ERASMUS+ AND INTERNATIONAL MOBILITY OFFICE USES THE INFORMATION AVAILABLE IN SEGREPASS FOR DETERMINING THE AMOUNTS TO BE PAID.</a:t>
            </a:r>
          </a:p>
          <a:p>
            <a:pPr marL="0" indent="0">
              <a:buNone/>
            </a:pPr>
            <a:endParaRPr lang="en-US" sz="1600" dirty="0">
              <a:latin typeface="Book Antiqua" panose="02040602050305030304" pitchFamily="18" charset="0"/>
            </a:endParaRPr>
          </a:p>
          <a:p>
            <a:pPr marL="0" indent="0">
              <a:buNone/>
            </a:pPr>
            <a:r>
              <a:rPr lang="en-US" sz="1600" dirty="0">
                <a:latin typeface="Book Antiqua" panose="02040602050305030304" pitchFamily="18" charset="0"/>
              </a:rPr>
              <a:t>IT IS THEREFORE IN THE STUDENTS' INTEREST TO VERIFY THAT ISEE IS PRESENT.</a:t>
            </a:r>
          </a:p>
          <a:p>
            <a:pPr marL="0" indent="0">
              <a:buNone/>
            </a:pPr>
            <a:endParaRPr lang="en-US" sz="1600" dirty="0">
              <a:latin typeface="Book Antiqua" panose="02040602050305030304" pitchFamily="18" charset="0"/>
            </a:endParaRPr>
          </a:p>
          <a:p>
            <a:pPr marL="0" indent="0">
              <a:buNone/>
            </a:pPr>
            <a:r>
              <a:rPr lang="it-IT" sz="1600" dirty="0">
                <a:latin typeface="Book Antiqua" panose="02040602050305030304" pitchFamily="18" charset="0"/>
              </a:rPr>
              <a:t> </a:t>
            </a:r>
            <a:r>
              <a:rPr lang="en-US" sz="1600" dirty="0">
                <a:latin typeface="Book Antiqua" panose="02040602050305030304" pitchFamily="18" charset="0"/>
              </a:rPr>
              <a:t>UNDER NO CIRCUMSTANCES SHALL THE LACK OF AVAILABILITY OF THE ISEE BE CHARGED TO THE ERASMUS OFFICE OR LATE LOADING OF THE DOCUMENT BE USED FOR THE PURPOSE OF ADJUSTING THE AMOUNTS DUE.</a:t>
            </a:r>
            <a:endParaRPr lang="it-IT" sz="1600" dirty="0">
              <a:latin typeface="Book Antiqua" panose="02040602050305030304" pitchFamily="18" charset="0"/>
            </a:endParaRPr>
          </a:p>
        </p:txBody>
      </p:sp>
      <p:sp>
        <p:nvSpPr>
          <p:cNvPr id="5" name="Frame 4">
            <a:extLst>
              <a:ext uri="{FF2B5EF4-FFF2-40B4-BE49-F238E27FC236}">
                <a16:creationId xmlns:a16="http://schemas.microsoft.com/office/drawing/2014/main" id="{1D4BCF4B-A1CA-EE4C-A17D-C5019795E785}"/>
              </a:ext>
            </a:extLst>
          </p:cNvPr>
          <p:cNvSpPr/>
          <p:nvPr/>
        </p:nvSpPr>
        <p:spPr>
          <a:xfrm>
            <a:off x="-29203"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tx1"/>
              </a:solidFill>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317306" y="339279"/>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Financial Support</a:t>
            </a:r>
            <a:endParaRPr lang="en-US" sz="4000" b="1" dirty="0">
              <a:solidFill>
                <a:schemeClr val="tx1"/>
              </a:solidFill>
              <a:latin typeface="Book Antiqua" panose="02040602050305030304" pitchFamily="18" charset="0"/>
            </a:endParaRPr>
          </a:p>
        </p:txBody>
      </p:sp>
      <p:pic>
        <p:nvPicPr>
          <p:cNvPr id="9" name="Picture 2" descr="logo dicmapi">
            <a:extLst>
              <a:ext uri="{FF2B5EF4-FFF2-40B4-BE49-F238E27FC236}">
                <a16:creationId xmlns:a16="http://schemas.microsoft.com/office/drawing/2014/main" id="{9D5945D3-DC9E-2DB1-5A8A-DAFB443AE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C488C5AF-BCA4-3D84-5C68-0E5E19DAC920}"/>
              </a:ext>
            </a:extLst>
          </p:cNvPr>
          <p:cNvPicPr>
            <a:picLocks noChangeAspect="1"/>
          </p:cNvPicPr>
          <p:nvPr/>
        </p:nvPicPr>
        <p:blipFill>
          <a:blip r:embed="rId4"/>
          <a:stretch>
            <a:fillRect/>
          </a:stretch>
        </p:blipFill>
        <p:spPr>
          <a:xfrm>
            <a:off x="173736" y="6116371"/>
            <a:ext cx="657424" cy="614916"/>
          </a:xfrm>
          <a:prstGeom prst="rect">
            <a:avLst/>
          </a:prstGeom>
        </p:spPr>
      </p:pic>
    </p:spTree>
    <p:extLst>
      <p:ext uri="{BB962C8B-B14F-4D97-AF65-F5344CB8AC3E}">
        <p14:creationId xmlns:p14="http://schemas.microsoft.com/office/powerpoint/2010/main" val="3831149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0795" y="1119621"/>
            <a:ext cx="8796528" cy="4432067"/>
          </a:xfrm>
        </p:spPr>
        <p:txBody>
          <a:bodyPr>
            <a:noAutofit/>
          </a:bodyPr>
          <a:lstStyle/>
          <a:p>
            <a:pPr marL="0" indent="0" algn="just">
              <a:lnSpc>
                <a:spcPct val="90000"/>
              </a:lnSpc>
              <a:buFont typeface="Arial"/>
              <a:buNone/>
            </a:pPr>
            <a:endParaRPr lang="it-IT" sz="1400" dirty="0">
              <a:latin typeface="Book Antiqua" panose="02040602050305030304" pitchFamily="18" charset="0"/>
            </a:endParaRPr>
          </a:p>
          <a:p>
            <a:pPr marL="0" indent="0" algn="just">
              <a:lnSpc>
                <a:spcPct val="90000"/>
              </a:lnSpc>
              <a:buFont typeface="Arial"/>
              <a:buNone/>
            </a:pPr>
            <a:r>
              <a:rPr lang="en-US" sz="1400" dirty="0">
                <a:latin typeface="Book Antiqua" panose="02040602050305030304" pitchFamily="18" charset="0"/>
              </a:rPr>
              <a:t>The grant for students on mobility to countries </a:t>
            </a:r>
            <a:r>
              <a:rPr lang="en-US" sz="1400" b="1" dirty="0">
                <a:latin typeface="Book Antiqua" panose="02040602050305030304" pitchFamily="18" charset="0"/>
              </a:rPr>
              <a:t>NOT</a:t>
            </a:r>
            <a:r>
              <a:rPr lang="en-US" sz="1400" dirty="0">
                <a:latin typeface="Book Antiqua" panose="02040602050305030304" pitchFamily="18" charset="0"/>
              </a:rPr>
              <a:t> associated with the international mobility </a:t>
            </a:r>
            <a:r>
              <a:rPr lang="en-US" sz="1400" dirty="0" err="1">
                <a:latin typeface="Book Antiqua" panose="02040602050305030304" pitchFamily="18" charset="0"/>
              </a:rPr>
              <a:t>programme</a:t>
            </a:r>
            <a:r>
              <a:rPr lang="en-US" sz="1400" dirty="0">
                <a:latin typeface="Book Antiqua" panose="02040602050305030304" pitchFamily="18" charset="0"/>
              </a:rPr>
              <a:t> - non-EU countries for study purposes consists of: </a:t>
            </a:r>
          </a:p>
          <a:p>
            <a:pPr marL="0" indent="0" algn="just">
              <a:lnSpc>
                <a:spcPct val="90000"/>
              </a:lnSpc>
              <a:buFont typeface="Arial"/>
              <a:buNone/>
            </a:pPr>
            <a:r>
              <a:rPr lang="en-US" sz="1400" dirty="0">
                <a:latin typeface="Book Antiqua" panose="02040602050305030304" pitchFamily="18" charset="0"/>
              </a:rPr>
              <a:t>a) European Union contribution: this is a monthly amount modulated according to the days of actual stay abroad; </a:t>
            </a:r>
          </a:p>
          <a:p>
            <a:pPr marL="0" indent="0" algn="just">
              <a:lnSpc>
                <a:spcPct val="90000"/>
              </a:lnSpc>
              <a:buFont typeface="Arial"/>
              <a:buNone/>
            </a:pPr>
            <a:r>
              <a:rPr lang="en-US" sz="1400" dirty="0">
                <a:latin typeface="Book Antiqua" panose="02040602050305030304" pitchFamily="18" charset="0"/>
              </a:rPr>
              <a:t>b) Monthly contribution for students with fewer opportunities; </a:t>
            </a:r>
          </a:p>
          <a:p>
            <a:pPr marL="0" indent="0" algn="just">
              <a:lnSpc>
                <a:spcPct val="90000"/>
              </a:lnSpc>
              <a:buFont typeface="Arial"/>
              <a:buNone/>
            </a:pPr>
            <a:r>
              <a:rPr lang="en-US" sz="1400" dirty="0">
                <a:latin typeface="Book Antiqua" panose="02040602050305030304" pitchFamily="18" charset="0"/>
              </a:rPr>
              <a:t>c) Flat-rate contribution for the journey: this is a variable amount according to the distance travelled. </a:t>
            </a:r>
          </a:p>
          <a:p>
            <a:pPr marL="0" indent="0" algn="just">
              <a:lnSpc>
                <a:spcPct val="90000"/>
              </a:lnSpc>
              <a:buFont typeface="Arial"/>
              <a:buNone/>
            </a:pPr>
            <a:endParaRPr lang="it-IT" sz="1200" dirty="0">
              <a:latin typeface="Book Antiqua" panose="02040602050305030304" pitchFamily="18" charset="0"/>
            </a:endParaRPr>
          </a:p>
        </p:txBody>
      </p:sp>
      <p:sp>
        <p:nvSpPr>
          <p:cNvPr id="5" name="Frame 4">
            <a:extLst>
              <a:ext uri="{FF2B5EF4-FFF2-40B4-BE49-F238E27FC236}">
                <a16:creationId xmlns:a16="http://schemas.microsoft.com/office/drawing/2014/main" id="{1D4BCF4B-A1CA-EE4C-A17D-C5019795E785}"/>
              </a:ext>
            </a:extLst>
          </p:cNvPr>
          <p:cNvSpPr/>
          <p:nvPr/>
        </p:nvSpPr>
        <p:spPr>
          <a:xfrm>
            <a:off x="15876" y="-16705"/>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220796" y="263959"/>
            <a:ext cx="7660462" cy="958619"/>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normAutofit fontScale="90000"/>
          </a:bodyPr>
          <a:lstStyle/>
          <a:p>
            <a:pPr algn="ctr"/>
            <a:r>
              <a:rPr lang="en-US" sz="2400" dirty="0">
                <a:solidFill>
                  <a:schemeClr val="tx1"/>
                </a:solidFill>
                <a:latin typeface="Book Antiqua" panose="02040602050305030304" pitchFamily="18" charset="0"/>
              </a:rPr>
              <a:t>Financial support</a:t>
            </a:r>
            <a:br>
              <a:rPr lang="en-US" sz="2400" dirty="0">
                <a:solidFill>
                  <a:schemeClr val="tx1"/>
                </a:solidFill>
                <a:latin typeface="Book Antiqua" panose="02040602050305030304" pitchFamily="18" charset="0"/>
              </a:rPr>
            </a:br>
            <a:r>
              <a:rPr lang="en-US" sz="2400" dirty="0">
                <a:solidFill>
                  <a:schemeClr val="tx1"/>
                </a:solidFill>
                <a:latin typeface="Book Antiqua" panose="02040602050305030304" pitchFamily="18" charset="0"/>
              </a:rPr>
              <a:t>NO EU </a:t>
            </a:r>
            <a:br>
              <a:rPr lang="en-US" sz="2400" dirty="0">
                <a:solidFill>
                  <a:schemeClr val="tx1"/>
                </a:solidFill>
                <a:latin typeface="Book Antiqua" panose="02040602050305030304" pitchFamily="18" charset="0"/>
              </a:rPr>
            </a:br>
            <a:r>
              <a:rPr lang="en-US" sz="2400" dirty="0">
                <a:solidFill>
                  <a:schemeClr val="tx1"/>
                </a:solidFill>
                <a:latin typeface="Book Antiqua" panose="02040602050305030304" pitchFamily="18" charset="0"/>
              </a:rPr>
              <a:t>(not associated with the ERASMUS+ </a:t>
            </a:r>
            <a:r>
              <a:rPr lang="en-US" sz="2400" dirty="0" err="1">
                <a:solidFill>
                  <a:schemeClr val="tx1"/>
                </a:solidFill>
                <a:latin typeface="Book Antiqua" panose="02040602050305030304" pitchFamily="18" charset="0"/>
              </a:rPr>
              <a:t>programme</a:t>
            </a:r>
            <a:r>
              <a:rPr lang="en-US" sz="2400" dirty="0">
                <a:solidFill>
                  <a:schemeClr val="tx1"/>
                </a:solidFill>
                <a:latin typeface="Book Antiqua" panose="02040602050305030304" pitchFamily="18" charset="0"/>
              </a:rPr>
              <a:t>)</a:t>
            </a:r>
          </a:p>
        </p:txBody>
      </p:sp>
      <p:pic>
        <p:nvPicPr>
          <p:cNvPr id="7" name="Picture 2" descr="logo dicmapi">
            <a:extLst>
              <a:ext uri="{FF2B5EF4-FFF2-40B4-BE49-F238E27FC236}">
                <a16:creationId xmlns:a16="http://schemas.microsoft.com/office/drawing/2014/main" id="{B17E614E-127A-660A-2BD5-3DF70BBB2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65DC5E6D-4010-0AA0-3F9D-1D891186D4AD}"/>
              </a:ext>
            </a:extLst>
          </p:cNvPr>
          <p:cNvPicPr>
            <a:picLocks noChangeAspect="1"/>
          </p:cNvPicPr>
          <p:nvPr/>
        </p:nvPicPr>
        <p:blipFill>
          <a:blip r:embed="rId3"/>
          <a:stretch>
            <a:fillRect/>
          </a:stretch>
        </p:blipFill>
        <p:spPr>
          <a:xfrm>
            <a:off x="700124" y="2696678"/>
            <a:ext cx="6701806" cy="1564237"/>
          </a:xfrm>
          <a:prstGeom prst="rect">
            <a:avLst/>
          </a:prstGeom>
        </p:spPr>
      </p:pic>
      <p:pic>
        <p:nvPicPr>
          <p:cNvPr id="11" name="Immagine 10">
            <a:extLst>
              <a:ext uri="{FF2B5EF4-FFF2-40B4-BE49-F238E27FC236}">
                <a16:creationId xmlns:a16="http://schemas.microsoft.com/office/drawing/2014/main" id="{52EA2F54-47F9-BBE8-DCC7-D955F282F489}"/>
              </a:ext>
            </a:extLst>
          </p:cNvPr>
          <p:cNvPicPr>
            <a:picLocks noChangeAspect="1"/>
          </p:cNvPicPr>
          <p:nvPr/>
        </p:nvPicPr>
        <p:blipFill>
          <a:blip r:embed="rId4"/>
          <a:stretch>
            <a:fillRect/>
          </a:stretch>
        </p:blipFill>
        <p:spPr>
          <a:xfrm>
            <a:off x="8055263" y="435810"/>
            <a:ext cx="841156" cy="786768"/>
          </a:xfrm>
          <a:prstGeom prst="rect">
            <a:avLst/>
          </a:prstGeom>
        </p:spPr>
      </p:pic>
      <p:graphicFrame>
        <p:nvGraphicFramePr>
          <p:cNvPr id="4" name="Tabella 3">
            <a:extLst>
              <a:ext uri="{FF2B5EF4-FFF2-40B4-BE49-F238E27FC236}">
                <a16:creationId xmlns:a16="http://schemas.microsoft.com/office/drawing/2014/main" id="{AD0D6048-187B-FE7B-48DF-5FBC7F98E100}"/>
              </a:ext>
            </a:extLst>
          </p:cNvPr>
          <p:cNvGraphicFramePr>
            <a:graphicFrameLocks noGrp="1"/>
          </p:cNvGraphicFramePr>
          <p:nvPr>
            <p:extLst>
              <p:ext uri="{D42A27DB-BD31-4B8C-83A1-F6EECF244321}">
                <p14:modId xmlns:p14="http://schemas.microsoft.com/office/powerpoint/2010/main" val="3153562641"/>
              </p:ext>
            </p:extLst>
          </p:nvPr>
        </p:nvGraphicFramePr>
        <p:xfrm>
          <a:off x="700124" y="4548314"/>
          <a:ext cx="6215381" cy="2172970"/>
        </p:xfrm>
        <a:graphic>
          <a:graphicData uri="http://schemas.openxmlformats.org/drawingml/2006/table">
            <a:tbl>
              <a:tblPr firstRow="1" firstCol="1" bandRow="1"/>
              <a:tblGrid>
                <a:gridCol w="1529559">
                  <a:extLst>
                    <a:ext uri="{9D8B030D-6E8A-4147-A177-3AD203B41FA5}">
                      <a16:colId xmlns:a16="http://schemas.microsoft.com/office/drawing/2014/main" val="614115309"/>
                    </a:ext>
                  </a:extLst>
                </a:gridCol>
                <a:gridCol w="1980363">
                  <a:extLst>
                    <a:ext uri="{9D8B030D-6E8A-4147-A177-3AD203B41FA5}">
                      <a16:colId xmlns:a16="http://schemas.microsoft.com/office/drawing/2014/main" val="1367390013"/>
                    </a:ext>
                  </a:extLst>
                </a:gridCol>
                <a:gridCol w="2705459">
                  <a:extLst>
                    <a:ext uri="{9D8B030D-6E8A-4147-A177-3AD203B41FA5}">
                      <a16:colId xmlns:a16="http://schemas.microsoft.com/office/drawing/2014/main" val="389143106"/>
                    </a:ext>
                  </a:extLst>
                </a:gridCol>
              </a:tblGrid>
              <a:tr h="358775">
                <a:tc>
                  <a:txBody>
                    <a:bodyPr/>
                    <a:lstStyle/>
                    <a:p>
                      <a:pPr marL="220980" indent="-6350" algn="l">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travel </a:t>
                      </a:r>
                      <a:r>
                        <a:rPr lang="it-IT" sz="1100" kern="100" dirty="0" err="1">
                          <a:solidFill>
                            <a:srgbClr val="000000"/>
                          </a:solidFill>
                          <a:effectLst/>
                          <a:latin typeface="Times New Roman" panose="02020603050405020304" pitchFamily="18" charset="0"/>
                          <a:ea typeface="Times New Roman" panose="02020603050405020304" pitchFamily="18" charset="0"/>
                        </a:rPr>
                        <a:t>distances</a:t>
                      </a:r>
                      <a:endParaRPr lang="it-IT" sz="1100" kern="100" dirty="0">
                        <a:solidFill>
                          <a:srgbClr val="000000"/>
                        </a:solidFill>
                        <a:effectLst/>
                        <a:latin typeface="Times New Roman" panose="02020603050405020304" pitchFamily="18" charset="0"/>
                        <a:ea typeface="Times New Roman" panose="02020603050405020304" pitchFamily="18" charset="0"/>
                      </a:endParaRPr>
                    </a:p>
                  </a:txBody>
                  <a:tcPr marL="50800" marR="73025" marT="317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58775" indent="-6350" algn="l">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TRAVEL CONTRIBUTION </a:t>
                      </a:r>
                    </a:p>
                  </a:txBody>
                  <a:tcPr marL="50800" marR="73025" marT="317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53060" indent="-6350" algn="l">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ECOLOGICAL TRAVEL CONTRIBUTION </a:t>
                      </a:r>
                    </a:p>
                  </a:txBody>
                  <a:tcPr marL="50800" marR="73025" marT="317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89698378"/>
                  </a:ext>
                </a:extLst>
              </a:tr>
              <a:tr h="257175">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10 – 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28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02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56,00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2349414"/>
                  </a:ext>
                </a:extLst>
              </a:tr>
              <a:tr h="255905">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100 – 499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211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239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285,00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1035753"/>
                  </a:ext>
                </a:extLst>
              </a:tr>
              <a:tr h="257810">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500 – 1.999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85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309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417,00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5803775"/>
                  </a:ext>
                </a:extLst>
              </a:tr>
              <a:tr h="255905">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2.000 – 2.999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85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395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535,00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4475721"/>
                  </a:ext>
                </a:extLst>
              </a:tr>
              <a:tr h="255905">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3.000 – 3.999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85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580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785,00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7221872"/>
                  </a:ext>
                </a:extLst>
              </a:tr>
              <a:tr h="255905">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4.000 – 7.999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1.188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12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1188,00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7526015"/>
                  </a:ext>
                </a:extLst>
              </a:tr>
              <a:tr h="255905">
                <a:tc>
                  <a:txBody>
                    <a:bodyPr/>
                    <a:lstStyle/>
                    <a:p>
                      <a:pPr marL="78105" indent="-6350" algn="l">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8.000 km o più </a:t>
                      </a:r>
                      <a:r>
                        <a:rPr lang="it-IT" sz="900" kern="100" dirty="0">
                          <a:solidFill>
                            <a:srgbClr val="000000"/>
                          </a:solidFill>
                          <a:effectLst/>
                          <a:latin typeface="Times New Roman" panose="02020603050405020304" pitchFamily="18" charset="0"/>
                          <a:ea typeface="Times New Roman" panose="02020603050405020304" pitchFamily="18" charset="0"/>
                        </a:rPr>
                        <a:t> </a:t>
                      </a:r>
                      <a:endParaRPr lang="it-IT" sz="1100" kern="100" dirty="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1.735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120" indent="-6350" algn="ctr">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1735,00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7459492"/>
                  </a:ext>
                </a:extLst>
              </a:tr>
            </a:tbl>
          </a:graphicData>
        </a:graphic>
      </p:graphicFrame>
      <p:sp>
        <p:nvSpPr>
          <p:cNvPr id="12" name="CasellaDiTesto 11">
            <a:extLst>
              <a:ext uri="{FF2B5EF4-FFF2-40B4-BE49-F238E27FC236}">
                <a16:creationId xmlns:a16="http://schemas.microsoft.com/office/drawing/2014/main" id="{27E4C5F4-7705-3016-A988-450654F3C583}"/>
              </a:ext>
            </a:extLst>
          </p:cNvPr>
          <p:cNvSpPr txBox="1"/>
          <p:nvPr/>
        </p:nvSpPr>
        <p:spPr>
          <a:xfrm>
            <a:off x="700124" y="4167689"/>
            <a:ext cx="6701806" cy="338554"/>
          </a:xfrm>
          <a:prstGeom prst="rect">
            <a:avLst/>
          </a:prstGeom>
          <a:noFill/>
        </p:spPr>
        <p:txBody>
          <a:bodyPr wrap="square">
            <a:spAutoFit/>
          </a:bodyPr>
          <a:lstStyle/>
          <a:p>
            <a:r>
              <a:rPr lang="it-IT" sz="1600" b="1" dirty="0">
                <a:solidFill>
                  <a:srgbClr val="000000"/>
                </a:solidFill>
                <a:effectLst/>
                <a:latin typeface="Times New Roman" panose="02020603050405020304" pitchFamily="18" charset="0"/>
                <a:ea typeface="Times New Roman" panose="02020603050405020304" pitchFamily="18" charset="0"/>
              </a:rPr>
              <a:t>TAB. 2.2. – </a:t>
            </a:r>
            <a:r>
              <a:rPr lang="en-US" sz="1600" b="1" dirty="0">
                <a:solidFill>
                  <a:srgbClr val="000000"/>
                </a:solidFill>
                <a:effectLst/>
                <a:latin typeface="Times New Roman" panose="02020603050405020304" pitchFamily="18" charset="0"/>
                <a:ea typeface="Times New Roman" panose="02020603050405020304" pitchFamily="18" charset="0"/>
              </a:rPr>
              <a:t>Flat-rate travel contribution KA131 and KA171 project 2024 </a:t>
            </a:r>
            <a:endParaRPr lang="it-IT" sz="1600" b="1" dirty="0"/>
          </a:p>
        </p:txBody>
      </p:sp>
    </p:spTree>
    <p:extLst>
      <p:ext uri="{BB962C8B-B14F-4D97-AF65-F5344CB8AC3E}">
        <p14:creationId xmlns:p14="http://schemas.microsoft.com/office/powerpoint/2010/main" val="219940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0795" y="1119621"/>
            <a:ext cx="8796528" cy="4432067"/>
          </a:xfrm>
        </p:spPr>
        <p:txBody>
          <a:bodyPr>
            <a:noAutofit/>
          </a:bodyPr>
          <a:lstStyle/>
          <a:p>
            <a:pPr marL="0" indent="0" algn="just">
              <a:lnSpc>
                <a:spcPct val="90000"/>
              </a:lnSpc>
              <a:buFont typeface="Arial"/>
              <a:buNone/>
            </a:pPr>
            <a:endParaRPr lang="it-IT" sz="1400" dirty="0">
              <a:latin typeface="Book Antiqua" panose="02040602050305030304" pitchFamily="18" charset="0"/>
            </a:endParaRPr>
          </a:p>
          <a:p>
            <a:pPr marL="0" indent="0" algn="just">
              <a:lnSpc>
                <a:spcPct val="90000"/>
              </a:lnSpc>
              <a:buFont typeface="Arial"/>
              <a:buNone/>
            </a:pPr>
            <a:endParaRPr lang="it-IT" sz="1200" dirty="0">
              <a:latin typeface="Book Antiqua" panose="02040602050305030304" pitchFamily="18" charset="0"/>
            </a:endParaRPr>
          </a:p>
          <a:p>
            <a:pPr marL="0" indent="0" algn="just">
              <a:lnSpc>
                <a:spcPct val="90000"/>
              </a:lnSpc>
              <a:buFont typeface="Arial"/>
              <a:buNone/>
            </a:pPr>
            <a:r>
              <a:rPr lang="en-US" sz="1400" dirty="0">
                <a:latin typeface="Book Antiqua" panose="02040602050305030304" pitchFamily="18" charset="0"/>
              </a:rPr>
              <a:t>The Erasmus 2021-27 </a:t>
            </a:r>
            <a:r>
              <a:rPr lang="en-US" sz="1400" dirty="0" err="1">
                <a:latin typeface="Book Antiqua" panose="02040602050305030304" pitchFamily="18" charset="0"/>
              </a:rPr>
              <a:t>Programme</a:t>
            </a:r>
            <a:r>
              <a:rPr lang="en-US" sz="1400" dirty="0">
                <a:latin typeface="Book Antiqua" panose="02040602050305030304" pitchFamily="18" charset="0"/>
              </a:rPr>
              <a:t> provides a contribution for the Green Travel (Green travel) for students who use predominantly, in terms of distances, a means of transport with low environmental impact (train, car sharing, bus). Individual support to cover living expenses is eligible for travel time before and after the activity up to </a:t>
            </a:r>
            <a:r>
              <a:rPr lang="en-US" sz="1400" b="1" dirty="0">
                <a:latin typeface="Book Antiqua" panose="02040602050305030304" pitchFamily="18" charset="0"/>
              </a:rPr>
              <a:t>6 days</a:t>
            </a:r>
            <a:r>
              <a:rPr lang="en-US" sz="1400" dirty="0">
                <a:latin typeface="Book Antiqua" panose="02040602050305030304" pitchFamily="18" charset="0"/>
              </a:rPr>
              <a:t>. </a:t>
            </a:r>
          </a:p>
          <a:p>
            <a:pPr marL="0" indent="0" algn="just">
              <a:lnSpc>
                <a:spcPct val="90000"/>
              </a:lnSpc>
              <a:buFont typeface="Arial"/>
              <a:buNone/>
            </a:pPr>
            <a:endParaRPr lang="en-US" sz="1400" dirty="0">
              <a:latin typeface="Book Antiqua" panose="02040602050305030304" pitchFamily="18" charset="0"/>
            </a:endParaRPr>
          </a:p>
          <a:p>
            <a:pPr marL="0" indent="0" algn="just">
              <a:lnSpc>
                <a:spcPct val="90000"/>
              </a:lnSpc>
              <a:buFont typeface="Arial"/>
              <a:buNone/>
            </a:pPr>
            <a:r>
              <a:rPr lang="en-US" sz="1400" dirty="0">
                <a:latin typeface="Book Antiqua" panose="02040602050305030304" pitchFamily="18" charset="0"/>
              </a:rPr>
              <a:t>Students interested in the contribution must upload their travel documents and self-declaration to the mobility.unina.it platform. </a:t>
            </a:r>
          </a:p>
          <a:p>
            <a:pPr marL="0" indent="0" algn="just">
              <a:lnSpc>
                <a:spcPct val="90000"/>
              </a:lnSpc>
              <a:buFont typeface="Arial"/>
              <a:buNone/>
            </a:pPr>
            <a:endParaRPr lang="it-IT" sz="1400" dirty="0">
              <a:latin typeface="Book Antiqua" panose="02040602050305030304" pitchFamily="18" charset="0"/>
            </a:endParaRPr>
          </a:p>
          <a:p>
            <a:pPr marL="0" indent="0" algn="just">
              <a:lnSpc>
                <a:spcPct val="90000"/>
              </a:lnSpc>
              <a:buFont typeface="Arial"/>
              <a:buNone/>
            </a:pPr>
            <a:endParaRPr lang="it-IT" sz="1400" dirty="0">
              <a:latin typeface="Book Antiqua" panose="02040602050305030304" pitchFamily="18" charset="0"/>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267855" y="253074"/>
            <a:ext cx="8702409" cy="958619"/>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normAutofit/>
          </a:bodyPr>
          <a:lstStyle/>
          <a:p>
            <a:pPr algn="ctr"/>
            <a:r>
              <a:rPr lang="it-IT" sz="2400" b="1" dirty="0">
                <a:solidFill>
                  <a:schemeClr val="tx1"/>
                </a:solidFill>
                <a:latin typeface="Book Antiqua" panose="02040602050305030304" pitchFamily="18" charset="0"/>
              </a:rPr>
              <a:t>Financial support</a:t>
            </a:r>
            <a:br>
              <a:rPr lang="it-IT" sz="2400" b="1" dirty="0">
                <a:solidFill>
                  <a:schemeClr val="tx1"/>
                </a:solidFill>
                <a:latin typeface="Book Antiqua" panose="02040602050305030304" pitchFamily="18" charset="0"/>
              </a:rPr>
            </a:br>
            <a:r>
              <a:rPr lang="it-IT" sz="2400" b="1" dirty="0">
                <a:solidFill>
                  <a:schemeClr val="tx1"/>
                </a:solidFill>
                <a:latin typeface="Book Antiqua" panose="02040602050305030304" pitchFamily="18" charset="0"/>
              </a:rPr>
              <a:t>Erasmus 2021_2027 Green Travel</a:t>
            </a:r>
            <a:endParaRPr lang="en-US" sz="2400" b="1" dirty="0">
              <a:solidFill>
                <a:schemeClr val="tx1"/>
              </a:solidFill>
              <a:latin typeface="Book Antiqua" panose="02040602050305030304" pitchFamily="18" charset="0"/>
            </a:endParaRPr>
          </a:p>
        </p:txBody>
      </p:sp>
      <p:pic>
        <p:nvPicPr>
          <p:cNvPr id="9" name="Picture 2" descr="logo dicmapi">
            <a:extLst>
              <a:ext uri="{FF2B5EF4-FFF2-40B4-BE49-F238E27FC236}">
                <a16:creationId xmlns:a16="http://schemas.microsoft.com/office/drawing/2014/main" id="{E94A2F83-F442-2A80-C40C-4236F7909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21C663FE-A5EF-690B-3184-AE84EF2991A2}"/>
              </a:ext>
            </a:extLst>
          </p:cNvPr>
          <p:cNvPicPr>
            <a:picLocks noChangeAspect="1"/>
          </p:cNvPicPr>
          <p:nvPr/>
        </p:nvPicPr>
        <p:blipFill>
          <a:blip r:embed="rId3"/>
          <a:stretch>
            <a:fillRect/>
          </a:stretch>
        </p:blipFill>
        <p:spPr>
          <a:xfrm>
            <a:off x="1495494" y="3125671"/>
            <a:ext cx="6247130" cy="2923657"/>
          </a:xfrm>
          <a:prstGeom prst="rect">
            <a:avLst/>
          </a:prstGeom>
        </p:spPr>
      </p:pic>
      <p:sp>
        <p:nvSpPr>
          <p:cNvPr id="4" name="Frame 4">
            <a:extLst>
              <a:ext uri="{FF2B5EF4-FFF2-40B4-BE49-F238E27FC236}">
                <a16:creationId xmlns:a16="http://schemas.microsoft.com/office/drawing/2014/main" id="{54DB341E-0D11-6049-1969-1E54F7C3235A}"/>
              </a:ext>
            </a:extLst>
          </p:cNvPr>
          <p:cNvSpPr/>
          <p:nvPr/>
        </p:nvSpPr>
        <p:spPr>
          <a:xfrm>
            <a:off x="-418"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pic>
        <p:nvPicPr>
          <p:cNvPr id="6" name="Immagine 5">
            <a:extLst>
              <a:ext uri="{FF2B5EF4-FFF2-40B4-BE49-F238E27FC236}">
                <a16:creationId xmlns:a16="http://schemas.microsoft.com/office/drawing/2014/main" id="{5160471A-13C3-D62B-4B2A-3743B116324C}"/>
              </a:ext>
            </a:extLst>
          </p:cNvPr>
          <p:cNvPicPr>
            <a:picLocks noChangeAspect="1"/>
          </p:cNvPicPr>
          <p:nvPr/>
        </p:nvPicPr>
        <p:blipFill>
          <a:blip r:embed="rId4"/>
          <a:stretch>
            <a:fillRect/>
          </a:stretch>
        </p:blipFill>
        <p:spPr>
          <a:xfrm>
            <a:off x="267855" y="5926668"/>
            <a:ext cx="841156" cy="786768"/>
          </a:xfrm>
          <a:prstGeom prst="rect">
            <a:avLst/>
          </a:prstGeom>
        </p:spPr>
      </p:pic>
    </p:spTree>
    <p:extLst>
      <p:ext uri="{BB962C8B-B14F-4D97-AF65-F5344CB8AC3E}">
        <p14:creationId xmlns:p14="http://schemas.microsoft.com/office/powerpoint/2010/main" val="3759846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3736" y="1692276"/>
            <a:ext cx="8759952" cy="5055996"/>
          </a:xfrm>
          <a:pattFill prst="pct5">
            <a:fgClr>
              <a:schemeClr val="accent1"/>
            </a:fgClr>
            <a:bgClr>
              <a:schemeClr val="bg1"/>
            </a:bgClr>
          </a:pattFill>
        </p:spPr>
        <p:txBody>
          <a:bodyPr>
            <a:noAutofit/>
          </a:bodyPr>
          <a:lstStyle/>
          <a:p>
            <a:pPr marL="0" indent="0" algn="just">
              <a:buNone/>
            </a:pPr>
            <a:r>
              <a:rPr lang="en-US" sz="1400" dirty="0">
                <a:latin typeface="Book Antiqua" panose="02040602050305030304" pitchFamily="18" charset="0"/>
              </a:rPr>
              <a:t>The timing of grants shall be set out in the financial agreement. The contribution is credited only to the IBAN of a current account or prepaid card in the student’s name/name in two tranches, the first tranche corresponding to the total amount less one month, The second is based on the actual duration of the Erasmus period resulting from the certificate of residence presented by the student (TOR and certificate of attendance). Students are required to refund the amounts for the days not covered by the certificate of residence itself.</a:t>
            </a:r>
          </a:p>
          <a:p>
            <a:pPr marL="0" indent="0" algn="just">
              <a:buNone/>
            </a:pPr>
            <a:endParaRPr lang="it-IT" sz="1400" u="sng" dirty="0">
              <a:latin typeface="Book Antiqua" panose="02040602050305030304" pitchFamily="18" charset="0"/>
            </a:endParaRPr>
          </a:p>
          <a:p>
            <a:pPr marL="0" indent="0" algn="just">
              <a:buNone/>
            </a:pPr>
            <a:r>
              <a:rPr lang="en-US" sz="1400" u="sng" dirty="0">
                <a:latin typeface="Book Antiqua" panose="02040602050305030304" pitchFamily="18" charset="0"/>
              </a:rPr>
              <a:t>Please note that if the IBAN is incorrect or corresponds to a c/c in which the person concerned is not the holder or joint holder, the amount of the scholarship is returned to the University which, for the reissue of the payment, is obliged to charge the recipient of the grant for bank charges.</a:t>
            </a:r>
          </a:p>
          <a:p>
            <a:pPr marL="0" indent="0" algn="just">
              <a:buNone/>
            </a:pPr>
            <a:endParaRPr lang="en-US" sz="1400" u="sng" dirty="0">
              <a:latin typeface="Book Antiqua" panose="02040602050305030304" pitchFamily="18" charset="0"/>
            </a:endParaRPr>
          </a:p>
          <a:p>
            <a:pPr marL="0" indent="0" algn="just">
              <a:buNone/>
            </a:pPr>
            <a:r>
              <a:rPr lang="en-US" sz="1400" b="1" u="sng" dirty="0">
                <a:latin typeface="Book Antiqua" panose="02040602050305030304" pitchFamily="18" charset="0"/>
              </a:rPr>
              <a:t>It is reiterated that the amounts due will be paid on current accounts of which students must be registered or joint - whose IBAN codes must be entered in the application. </a:t>
            </a:r>
          </a:p>
          <a:p>
            <a:pPr marL="0" indent="0" algn="just">
              <a:buNone/>
            </a:pPr>
            <a:endParaRPr lang="en-US" sz="1400" b="1" u="sng" dirty="0">
              <a:latin typeface="Book Antiqua" panose="02040602050305030304" pitchFamily="18" charset="0"/>
            </a:endParaRPr>
          </a:p>
          <a:p>
            <a:pPr marL="0" indent="0" algn="just">
              <a:buNone/>
            </a:pPr>
            <a:r>
              <a:rPr lang="en-US" sz="1400" dirty="0">
                <a:latin typeface="Book Antiqua" panose="02040602050305030304" pitchFamily="18" charset="0"/>
              </a:rPr>
              <a:t>It is also necessary to check with your bank that any prepaid cards indicated for the receipt of the mobility grant have no credit limits.</a:t>
            </a:r>
          </a:p>
          <a:p>
            <a:pPr marL="0" indent="0" algn="just">
              <a:buNone/>
            </a:pPr>
            <a:endParaRPr lang="en-US" sz="1400" dirty="0">
              <a:latin typeface="Book Antiqua" panose="02040602050305030304" pitchFamily="18" charset="0"/>
            </a:endParaRPr>
          </a:p>
          <a:p>
            <a:pPr marL="0" indent="0" algn="just">
              <a:buNone/>
            </a:pPr>
            <a:endParaRPr lang="it-IT" sz="1200" dirty="0">
              <a:latin typeface="Book Antiqua" panose="02040602050305030304" pitchFamily="18" charset="0"/>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1873020" y="285836"/>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Financial Support</a:t>
            </a:r>
            <a:endParaRPr lang="en-US" sz="4000" b="1" dirty="0">
              <a:solidFill>
                <a:schemeClr val="tx1"/>
              </a:solidFill>
              <a:latin typeface="Book Antiqua" panose="02040602050305030304" pitchFamily="18" charset="0"/>
            </a:endParaRPr>
          </a:p>
        </p:txBody>
      </p:sp>
      <p:pic>
        <p:nvPicPr>
          <p:cNvPr id="2" name="Immagine 1">
            <a:extLst>
              <a:ext uri="{FF2B5EF4-FFF2-40B4-BE49-F238E27FC236}">
                <a16:creationId xmlns:a16="http://schemas.microsoft.com/office/drawing/2014/main" id="{3B22F922-E89C-0218-EE60-1A2E51E721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00172" y="128532"/>
            <a:ext cx="954348" cy="873266"/>
          </a:xfrm>
          <a:prstGeom prst="rect">
            <a:avLst/>
          </a:prstGeom>
        </p:spPr>
      </p:pic>
      <p:pic>
        <p:nvPicPr>
          <p:cNvPr id="4" name="Immagine 3">
            <a:extLst>
              <a:ext uri="{FF2B5EF4-FFF2-40B4-BE49-F238E27FC236}">
                <a16:creationId xmlns:a16="http://schemas.microsoft.com/office/drawing/2014/main" id="{F61AD549-02B7-528E-3BA9-4569ADA58F1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15916" y="877632"/>
            <a:ext cx="954348" cy="873266"/>
          </a:xfrm>
          <a:prstGeom prst="rect">
            <a:avLst/>
          </a:prstGeom>
        </p:spPr>
      </p:pic>
      <p:pic>
        <p:nvPicPr>
          <p:cNvPr id="6" name="Elemento grafico 5" descr="Aggiungere con riempimento a tinta unita">
            <a:extLst>
              <a:ext uri="{FF2B5EF4-FFF2-40B4-BE49-F238E27FC236}">
                <a16:creationId xmlns:a16="http://schemas.microsoft.com/office/drawing/2014/main" id="{E55A9FC0-9738-5B8B-D5B5-B51A091022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3124" y="565932"/>
            <a:ext cx="662448" cy="662448"/>
          </a:xfrm>
          <a:prstGeom prst="rect">
            <a:avLst/>
          </a:prstGeom>
        </p:spPr>
      </p:pic>
      <p:pic>
        <p:nvPicPr>
          <p:cNvPr id="7" name="Picture 2" descr="logo dicmapi">
            <a:extLst>
              <a:ext uri="{FF2B5EF4-FFF2-40B4-BE49-F238E27FC236}">
                <a16:creationId xmlns:a16="http://schemas.microsoft.com/office/drawing/2014/main" id="{E9C8A3DE-1FB9-4CF1-94E6-6EDB65588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8715" y="61328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Frame 4">
            <a:extLst>
              <a:ext uri="{FF2B5EF4-FFF2-40B4-BE49-F238E27FC236}">
                <a16:creationId xmlns:a16="http://schemas.microsoft.com/office/drawing/2014/main" id="{64023CB9-1319-1F13-B0CC-ADD03DC4D256}"/>
              </a:ext>
            </a:extLst>
          </p:cNvPr>
          <p:cNvSpPr/>
          <p:nvPr/>
        </p:nvSpPr>
        <p:spPr>
          <a:xfrm>
            <a:off x="2777"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pic>
        <p:nvPicPr>
          <p:cNvPr id="11" name="Immagine 10">
            <a:extLst>
              <a:ext uri="{FF2B5EF4-FFF2-40B4-BE49-F238E27FC236}">
                <a16:creationId xmlns:a16="http://schemas.microsoft.com/office/drawing/2014/main" id="{AA4BFD59-FA50-7670-BD26-9B1FD7869F1C}"/>
              </a:ext>
            </a:extLst>
          </p:cNvPr>
          <p:cNvPicPr>
            <a:picLocks noChangeAspect="1"/>
          </p:cNvPicPr>
          <p:nvPr/>
        </p:nvPicPr>
        <p:blipFill>
          <a:blip r:embed="rId7"/>
          <a:stretch>
            <a:fillRect/>
          </a:stretch>
        </p:blipFill>
        <p:spPr>
          <a:xfrm>
            <a:off x="137160" y="5942700"/>
            <a:ext cx="841156" cy="786768"/>
          </a:xfrm>
          <a:prstGeom prst="rect">
            <a:avLst/>
          </a:prstGeom>
        </p:spPr>
      </p:pic>
    </p:spTree>
    <p:extLst>
      <p:ext uri="{BB962C8B-B14F-4D97-AF65-F5344CB8AC3E}">
        <p14:creationId xmlns:p14="http://schemas.microsoft.com/office/powerpoint/2010/main" val="1458937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3736" y="1692276"/>
            <a:ext cx="8759952" cy="5055996"/>
          </a:xfrm>
          <a:pattFill prst="pct5">
            <a:fgClr>
              <a:schemeClr val="accent1"/>
            </a:fgClr>
            <a:bgClr>
              <a:schemeClr val="bg1"/>
            </a:bgClr>
          </a:pattFill>
        </p:spPr>
        <p:txBody>
          <a:bodyPr>
            <a:noAutofit/>
          </a:bodyPr>
          <a:lstStyle/>
          <a:p>
            <a:pPr marL="0" indent="0" algn="just">
              <a:buNone/>
            </a:pPr>
            <a:endParaRPr lang="it-IT" sz="1400" b="1" u="sng" dirty="0">
              <a:latin typeface="Book Antiqua" panose="02040602050305030304" pitchFamily="18" charset="0"/>
            </a:endParaRPr>
          </a:p>
          <a:p>
            <a:pPr marL="0" indent="0" algn="just">
              <a:buNone/>
            </a:pPr>
            <a:r>
              <a:rPr lang="en-US" sz="1400" b="1" u="sng" dirty="0">
                <a:latin typeface="Book Antiqua" panose="02040602050305030304" pitchFamily="18" charset="0"/>
              </a:rPr>
              <a:t>The student to be eligible for the scholarship must have passed/ completed at least one of the activities provided in the learning agreement (exams, internship, thesis work) for each semester spent abroad. If not, the full amount of the grant must be returned. It will be true as indicated in the Transcript of Records (TOR) or alternatively for the internship and thesis work as certified by the teacher who will have followed the activities carried out by the student.</a:t>
            </a:r>
          </a:p>
          <a:p>
            <a:pPr marL="0" indent="0" algn="just">
              <a:buNone/>
            </a:pPr>
            <a:endParaRPr lang="it-IT" sz="1400" b="1" u="sng" dirty="0">
              <a:latin typeface="Book Antiqua" panose="02040602050305030304" pitchFamily="18" charset="0"/>
            </a:endParaRPr>
          </a:p>
          <a:p>
            <a:pPr marL="0" indent="0" algn="just">
              <a:buNone/>
            </a:pPr>
            <a:r>
              <a:rPr lang="en-US" sz="1400" dirty="0">
                <a:latin typeface="Book Antiqua" panose="02040602050305030304" pitchFamily="18" charset="0"/>
              </a:rPr>
              <a:t>If the conditions are met, Erasmus students can participate in the selection for complementary scholarships issued by the Regional Company for the Right to University Study (</a:t>
            </a:r>
            <a:r>
              <a:rPr lang="en-US" sz="1400" dirty="0" err="1">
                <a:latin typeface="Book Antiqua" panose="02040602050305030304" pitchFamily="18" charset="0"/>
              </a:rPr>
              <a:t>ADiSURC</a:t>
            </a:r>
            <a:r>
              <a:rPr lang="en-US" sz="1400" dirty="0">
                <a:latin typeface="Book Antiqua" panose="02040602050305030304" pitchFamily="18" charset="0"/>
              </a:rPr>
              <a:t>), according to the deadlines and modalities provided by the Agency</a:t>
            </a:r>
            <a:r>
              <a:rPr lang="it-IT" sz="1400" dirty="0">
                <a:latin typeface="Book Antiqua" panose="02040602050305030304" pitchFamily="18" charset="0"/>
              </a:rPr>
              <a:t> (</a:t>
            </a:r>
            <a:r>
              <a:rPr lang="it-IT" sz="1400" dirty="0">
                <a:latin typeface="Book Antiqua" panose="02040602050305030304" pitchFamily="18" charset="0"/>
                <a:hlinkClick r:id="rId3"/>
              </a:rPr>
              <a:t>www.adisurcampania.it</a:t>
            </a:r>
            <a:r>
              <a:rPr lang="it-IT" sz="1400" dirty="0">
                <a:latin typeface="Book Antiqua" panose="02040602050305030304" pitchFamily="18" charset="0"/>
              </a:rPr>
              <a:t>).</a:t>
            </a:r>
          </a:p>
          <a:p>
            <a:pPr marL="0" indent="0" algn="just">
              <a:buNone/>
            </a:pPr>
            <a:endParaRPr lang="it-IT" sz="1400" dirty="0">
              <a:latin typeface="Book Antiqua" panose="02040602050305030304" pitchFamily="18" charset="0"/>
            </a:endParaRPr>
          </a:p>
          <a:p>
            <a:pPr marL="0" indent="0" algn="just">
              <a:buNone/>
            </a:pPr>
            <a:r>
              <a:rPr lang="en-US" sz="1400" dirty="0">
                <a:latin typeface="Book Antiqua" panose="02040602050305030304" pitchFamily="18" charset="0"/>
              </a:rPr>
              <a:t>Students with disabilities will be able to participate in the selection for supplementary scholarships based on the Circular of the National Agency which will be published in the Erasmus section of the website. </a:t>
            </a:r>
          </a:p>
          <a:p>
            <a:pPr marL="0" indent="0" algn="just">
              <a:buNone/>
            </a:pPr>
            <a:endParaRPr lang="it-IT" sz="1200" dirty="0">
              <a:latin typeface="Book Antiqua" panose="02040602050305030304" pitchFamily="18" charset="0"/>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1873020" y="285836"/>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Financial Support</a:t>
            </a:r>
            <a:endParaRPr lang="en-US" sz="4000" b="1" dirty="0">
              <a:solidFill>
                <a:schemeClr val="tx1"/>
              </a:solidFill>
              <a:latin typeface="Book Antiqua" panose="02040602050305030304" pitchFamily="18" charset="0"/>
            </a:endParaRPr>
          </a:p>
        </p:txBody>
      </p:sp>
      <p:pic>
        <p:nvPicPr>
          <p:cNvPr id="2" name="Immagine 1">
            <a:extLst>
              <a:ext uri="{FF2B5EF4-FFF2-40B4-BE49-F238E27FC236}">
                <a16:creationId xmlns:a16="http://schemas.microsoft.com/office/drawing/2014/main" id="{3B22F922-E89C-0218-EE60-1A2E51E721F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00172" y="128532"/>
            <a:ext cx="954348" cy="873266"/>
          </a:xfrm>
          <a:prstGeom prst="rect">
            <a:avLst/>
          </a:prstGeom>
        </p:spPr>
      </p:pic>
      <p:pic>
        <p:nvPicPr>
          <p:cNvPr id="4" name="Immagine 3">
            <a:extLst>
              <a:ext uri="{FF2B5EF4-FFF2-40B4-BE49-F238E27FC236}">
                <a16:creationId xmlns:a16="http://schemas.microsoft.com/office/drawing/2014/main" id="{F61AD549-02B7-528E-3BA9-4569ADA58F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15916" y="877632"/>
            <a:ext cx="954348" cy="873266"/>
          </a:xfrm>
          <a:prstGeom prst="rect">
            <a:avLst/>
          </a:prstGeom>
        </p:spPr>
      </p:pic>
      <p:pic>
        <p:nvPicPr>
          <p:cNvPr id="6" name="Elemento grafico 5" descr="Aggiungere con riempimento a tinta unita">
            <a:extLst>
              <a:ext uri="{FF2B5EF4-FFF2-40B4-BE49-F238E27FC236}">
                <a16:creationId xmlns:a16="http://schemas.microsoft.com/office/drawing/2014/main" id="{E55A9FC0-9738-5B8B-D5B5-B51A091022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3124" y="565932"/>
            <a:ext cx="662448" cy="662448"/>
          </a:xfrm>
          <a:prstGeom prst="rect">
            <a:avLst/>
          </a:prstGeom>
        </p:spPr>
      </p:pic>
      <p:sp>
        <p:nvSpPr>
          <p:cNvPr id="9" name="Frame 4">
            <a:extLst>
              <a:ext uri="{FF2B5EF4-FFF2-40B4-BE49-F238E27FC236}">
                <a16:creationId xmlns:a16="http://schemas.microsoft.com/office/drawing/2014/main" id="{64023CB9-1319-1F13-B0CC-ADD03DC4D256}"/>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pic>
        <p:nvPicPr>
          <p:cNvPr id="5" name="Immagine 4">
            <a:extLst>
              <a:ext uri="{FF2B5EF4-FFF2-40B4-BE49-F238E27FC236}">
                <a16:creationId xmlns:a16="http://schemas.microsoft.com/office/drawing/2014/main" id="{676212CF-1249-1714-93DE-973AFEF4E11C}"/>
              </a:ext>
            </a:extLst>
          </p:cNvPr>
          <p:cNvPicPr>
            <a:picLocks noChangeAspect="1"/>
          </p:cNvPicPr>
          <p:nvPr/>
        </p:nvPicPr>
        <p:blipFill>
          <a:blip r:embed="rId7"/>
          <a:stretch>
            <a:fillRect/>
          </a:stretch>
        </p:blipFill>
        <p:spPr>
          <a:xfrm>
            <a:off x="137160" y="5942700"/>
            <a:ext cx="841156" cy="786768"/>
          </a:xfrm>
          <a:prstGeom prst="rect">
            <a:avLst/>
          </a:prstGeom>
        </p:spPr>
      </p:pic>
      <p:pic>
        <p:nvPicPr>
          <p:cNvPr id="10" name="Picture 2" descr="logo dicmapi">
            <a:extLst>
              <a:ext uri="{FF2B5EF4-FFF2-40B4-BE49-F238E27FC236}">
                <a16:creationId xmlns:a16="http://schemas.microsoft.com/office/drawing/2014/main" id="{84E05999-D4C5-04AC-EE00-440BE9C339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8715" y="61328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741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1F9FC9-9F25-EC45-8C45-4AFA7C829D5E}"/>
              </a:ext>
            </a:extLst>
          </p:cNvPr>
          <p:cNvSpPr/>
          <p:nvPr/>
        </p:nvSpPr>
        <p:spPr>
          <a:xfrm>
            <a:off x="1767138" y="410769"/>
            <a:ext cx="5609723" cy="915188"/>
          </a:xfrm>
          <a:prstGeom prst="rect">
            <a:avLst/>
          </a:prstGeom>
          <a:solidFill>
            <a:schemeClr val="tx2">
              <a:lumMod val="40000"/>
              <a:lumOff val="6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4000" dirty="0" err="1">
                <a:solidFill>
                  <a:schemeClr val="tx1"/>
                </a:solidFill>
                <a:latin typeface="Book Antiqua" panose="02040602050305030304" pitchFamily="18" charset="0"/>
              </a:rPr>
              <a:t>further</a:t>
            </a:r>
            <a:r>
              <a:rPr lang="it-IT" sz="4000" dirty="0">
                <a:solidFill>
                  <a:schemeClr val="tx1"/>
                </a:solidFill>
                <a:latin typeface="Book Antiqua" panose="02040602050305030304" pitchFamily="18" charset="0"/>
              </a:rPr>
              <a:t> </a:t>
            </a:r>
            <a:r>
              <a:rPr lang="it-IT" sz="4000" dirty="0" err="1">
                <a:solidFill>
                  <a:schemeClr val="tx1"/>
                </a:solidFill>
                <a:latin typeface="Book Antiqua" panose="02040602050305030304" pitchFamily="18" charset="0"/>
              </a:rPr>
              <a:t>clarification</a:t>
            </a:r>
            <a:endParaRPr lang="en-US" sz="4000" b="1" dirty="0">
              <a:solidFill>
                <a:schemeClr val="tx1"/>
              </a:solidFill>
              <a:latin typeface="Book Antiqua" panose="02040602050305030304" pitchFamily="18" charset="0"/>
            </a:endParaRPr>
          </a:p>
        </p:txBody>
      </p:sp>
      <p:pic>
        <p:nvPicPr>
          <p:cNvPr id="26626" name="Picture 2" descr="Eds: l&amp;amp;#39;Attenzione – Giorgia Belardini Psicologa Psicoterapeuta Roma Prati  Balduina">
            <a:extLst>
              <a:ext uri="{FF2B5EF4-FFF2-40B4-BE49-F238E27FC236}">
                <a16:creationId xmlns:a16="http://schemas.microsoft.com/office/drawing/2014/main" id="{380700A7-CEAC-7947-BB2C-BD3D3425D61E}"/>
              </a:ext>
            </a:extLst>
          </p:cNvPr>
          <p:cNvPicPr>
            <a:picLocks noChangeAspect="1" noChangeArrowheads="1"/>
          </p:cNvPicPr>
          <p:nvPr/>
        </p:nvPicPr>
        <p:blipFill>
          <a:blip r:embed="rId2">
            <a:clrChange>
              <a:clrFrom>
                <a:srgbClr val="D2DBDA"/>
              </a:clrFrom>
              <a:clrTo>
                <a:srgbClr val="D2DBDA">
                  <a:alpha val="0"/>
                </a:srgbClr>
              </a:clrTo>
            </a:clrChange>
            <a:extLst>
              <a:ext uri="{BEBA8EAE-BF5A-486C-A8C5-ECC9F3942E4B}">
                <a14:imgProps xmlns:a14="http://schemas.microsoft.com/office/drawing/2010/main">
                  <a14:imgLayer r:embed="rId3">
                    <a14:imgEffect>
                      <a14:backgroundRemoval t="10000" b="93250" l="10000" r="90000">
                        <a14:foregroundMark x1="49000" y1="15750" x2="59000" y2="12250"/>
                        <a14:foregroundMark x1="59000" y1="12250" x2="66500" y2="15500"/>
                        <a14:foregroundMark x1="78250" y1="40750" x2="74750" y2="48750"/>
                        <a14:foregroundMark x1="74750" y1="48750" x2="67750" y2="55250"/>
                        <a14:foregroundMark x1="67750" y1="55250" x2="56500" y2="54250"/>
                        <a14:foregroundMark x1="56500" y1="54250" x2="47750" y2="50750"/>
                        <a14:foregroundMark x1="65500" y1="88000" x2="57500" y2="90500"/>
                        <a14:foregroundMark x1="57500" y1="90500" x2="57000" y2="90250"/>
                        <a14:foregroundMark x1="48500" y1="91000" x2="39250" y2="92500"/>
                        <a14:foregroundMark x1="39250" y1="92500" x2="40000" y2="89250"/>
                        <a14:foregroundMark x1="59000" y1="92000" x2="67750" y2="93250"/>
                        <a14:foregroundMark x1="67750" y1="93250" x2="68500" y2="92750"/>
                        <a14:foregroundMark x1="47500" y1="18000" x2="54750" y2="13000"/>
                        <a14:foregroundMark x1="54750" y1="13000" x2="63500" y2="12250"/>
                        <a14:foregroundMark x1="63500" y1="12250" x2="67500" y2="15000"/>
                        <a14:foregroundMark x1="66750" y1="15500" x2="70500" y2="22000"/>
                      </a14:backgroundRemoval>
                    </a14:imgEffect>
                  </a14:imgLayer>
                </a14:imgProps>
              </a:ext>
              <a:ext uri="{28A0092B-C50C-407E-A947-70E740481C1C}">
                <a14:useLocalDpi xmlns:a14="http://schemas.microsoft.com/office/drawing/2010/main" val="0"/>
              </a:ext>
            </a:extLst>
          </a:blip>
          <a:srcRect/>
          <a:stretch>
            <a:fillRect/>
          </a:stretch>
        </p:blipFill>
        <p:spPr bwMode="auto">
          <a:xfrm>
            <a:off x="9098" y="868363"/>
            <a:ext cx="2267621" cy="22676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8C0F54-B817-6F4A-8A89-B74104A14517}"/>
              </a:ext>
            </a:extLst>
          </p:cNvPr>
          <p:cNvSpPr txBox="1"/>
          <p:nvPr/>
        </p:nvSpPr>
        <p:spPr>
          <a:xfrm>
            <a:off x="363631" y="3994234"/>
            <a:ext cx="8416736" cy="1446550"/>
          </a:xfrm>
          <a:prstGeom prst="rect">
            <a:avLst/>
          </a:prstGeom>
          <a:noFill/>
        </p:spPr>
        <p:txBody>
          <a:bodyPr wrap="square">
            <a:spAutoFit/>
          </a:bodyPr>
          <a:lstStyle/>
          <a:p>
            <a:pPr algn="ctr"/>
            <a:r>
              <a:rPr lang="en-US" sz="2200" dirty="0">
                <a:latin typeface="Book Antiqua" panose="02040602050305030304" pitchFamily="18" charset="0"/>
                <a:cs typeface="Times New Roman" panose="02020603050405020304" pitchFamily="18" charset="0"/>
              </a:rPr>
              <a:t>Those enrolled in a bachelor’s degree course, who expect to graduate before the departure date, will be able to take advantage of the study period abroad only after formal registration for the master’s degree (must have the master’s degree). </a:t>
            </a:r>
          </a:p>
        </p:txBody>
      </p:sp>
      <p:sp>
        <p:nvSpPr>
          <p:cNvPr id="11" name="Explosion 1 10">
            <a:extLst>
              <a:ext uri="{FF2B5EF4-FFF2-40B4-BE49-F238E27FC236}">
                <a16:creationId xmlns:a16="http://schemas.microsoft.com/office/drawing/2014/main" id="{C0A172C8-6175-1646-BF72-BC356086B450}"/>
              </a:ext>
            </a:extLst>
          </p:cNvPr>
          <p:cNvSpPr/>
          <p:nvPr/>
        </p:nvSpPr>
        <p:spPr>
          <a:xfrm>
            <a:off x="1913442" y="1825380"/>
            <a:ext cx="4146447" cy="1767394"/>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a:latin typeface="Book Antiqua" panose="02040602050305030304" pitchFamily="18" charset="0"/>
              </a:rPr>
              <a:t>attention</a:t>
            </a:r>
          </a:p>
        </p:txBody>
      </p:sp>
      <p:pic>
        <p:nvPicPr>
          <p:cNvPr id="2" name="Picture 2" descr="logo dicmapi">
            <a:extLst>
              <a:ext uri="{FF2B5EF4-FFF2-40B4-BE49-F238E27FC236}">
                <a16:creationId xmlns:a16="http://schemas.microsoft.com/office/drawing/2014/main" id="{FC2ADD4A-6CAE-F7DC-6BEF-4E17952B9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25C63140-0A9A-F778-32A6-82C0E00EA19C}"/>
              </a:ext>
            </a:extLst>
          </p:cNvPr>
          <p:cNvPicPr>
            <a:picLocks noChangeAspect="1"/>
          </p:cNvPicPr>
          <p:nvPr/>
        </p:nvPicPr>
        <p:blipFill>
          <a:blip r:embed="rId5"/>
          <a:stretch>
            <a:fillRect/>
          </a:stretch>
        </p:blipFill>
        <p:spPr>
          <a:xfrm>
            <a:off x="198951" y="5914252"/>
            <a:ext cx="841156" cy="786768"/>
          </a:xfrm>
          <a:prstGeom prst="rect">
            <a:avLst/>
          </a:prstGeom>
        </p:spPr>
      </p:pic>
      <p:sp>
        <p:nvSpPr>
          <p:cNvPr id="6" name="Frame 4">
            <a:extLst>
              <a:ext uri="{FF2B5EF4-FFF2-40B4-BE49-F238E27FC236}">
                <a16:creationId xmlns:a16="http://schemas.microsoft.com/office/drawing/2014/main" id="{BF70E92C-6F74-5AE9-1160-7A8DC92B1B08}"/>
              </a:ext>
            </a:extLst>
          </p:cNvPr>
          <p:cNvSpPr/>
          <p:nvPr/>
        </p:nvSpPr>
        <p:spPr>
          <a:xfrm>
            <a:off x="-9098" y="10178"/>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00975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1670008-DE76-2C4B-9AEF-D76EF9182E0F}"/>
              </a:ext>
            </a:extLst>
          </p:cNvPr>
          <p:cNvSpPr>
            <a:spLocks noGrp="1"/>
          </p:cNvSpPr>
          <p:nvPr>
            <p:ph idx="1"/>
          </p:nvPr>
        </p:nvSpPr>
        <p:spPr>
          <a:xfrm>
            <a:off x="0" y="2224182"/>
            <a:ext cx="9052559" cy="2518182"/>
          </a:xfrm>
        </p:spPr>
        <p:txBody>
          <a:bodyPr>
            <a:normAutofit/>
          </a:bodyPr>
          <a:lstStyle/>
          <a:p>
            <a:pPr marL="0" indent="0" algn="ctr">
              <a:buNone/>
            </a:pPr>
            <a:r>
              <a:rPr lang="en-US" sz="1800" dirty="0">
                <a:latin typeface="Book Antiqua" panose="02040602050305030304" pitchFamily="18" charset="0"/>
              </a:rPr>
              <a:t>For all the information on how to participate in Erasmus+, please refer to the selection notice published in the News section on the website:</a:t>
            </a:r>
            <a:endParaRPr lang="it-IT" sz="1800" dirty="0">
              <a:latin typeface="Book Antiqua" panose="02040602050305030304" pitchFamily="18" charset="0"/>
            </a:endParaRPr>
          </a:p>
        </p:txBody>
      </p:sp>
      <p:pic>
        <p:nvPicPr>
          <p:cNvPr id="4" name="Immagine 3"/>
          <p:cNvPicPr>
            <a:picLocks noChangeAspect="1"/>
          </p:cNvPicPr>
          <p:nvPr/>
        </p:nvPicPr>
        <p:blipFill>
          <a:blip r:embed="rId2"/>
          <a:stretch>
            <a:fillRect/>
          </a:stretch>
        </p:blipFill>
        <p:spPr>
          <a:xfrm>
            <a:off x="5215624" y="274638"/>
            <a:ext cx="2238375" cy="2038350"/>
          </a:xfrm>
          <a:prstGeom prst="rect">
            <a:avLst/>
          </a:prstGeom>
        </p:spPr>
      </p:pic>
      <p:sp>
        <p:nvSpPr>
          <p:cNvPr id="6" name="Frame 5">
            <a:extLst>
              <a:ext uri="{FF2B5EF4-FFF2-40B4-BE49-F238E27FC236}">
                <a16:creationId xmlns:a16="http://schemas.microsoft.com/office/drawing/2014/main" id="{D1D66859-A27A-FD4E-B6A6-33D5366F5D82}"/>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b="1" dirty="0">
                <a:solidFill>
                  <a:schemeClr val="tx1"/>
                </a:solidFill>
                <a:cs typeface="Calibri"/>
              </a:rPr>
              <a:t>The application must be submitted exclusively via the electronic procedure by 6/3/2025.</a:t>
            </a:r>
          </a:p>
        </p:txBody>
      </p:sp>
      <p:sp>
        <p:nvSpPr>
          <p:cNvPr id="7" name="Rectangle 6">
            <a:extLst>
              <a:ext uri="{FF2B5EF4-FFF2-40B4-BE49-F238E27FC236}">
                <a16:creationId xmlns:a16="http://schemas.microsoft.com/office/drawing/2014/main" id="{CFC80FD0-3807-F04A-A277-2175FF2614CB}"/>
              </a:ext>
            </a:extLst>
          </p:cNvPr>
          <p:cNvSpPr/>
          <p:nvPr/>
        </p:nvSpPr>
        <p:spPr>
          <a:xfrm>
            <a:off x="262314" y="626302"/>
            <a:ext cx="4690997" cy="984294"/>
          </a:xfrm>
          <a:prstGeom prst="rect">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dirty="0">
                <a:solidFill>
                  <a:schemeClr val="tx1"/>
                </a:solidFill>
                <a:latin typeface="Book Antiqua" panose="02040602050305030304" pitchFamily="18" charset="0"/>
              </a:rPr>
              <a:t>How to participate?</a:t>
            </a:r>
          </a:p>
        </p:txBody>
      </p:sp>
      <p:sp>
        <p:nvSpPr>
          <p:cNvPr id="8" name="Rectangle 7">
            <a:extLst>
              <a:ext uri="{FF2B5EF4-FFF2-40B4-BE49-F238E27FC236}">
                <a16:creationId xmlns:a16="http://schemas.microsoft.com/office/drawing/2014/main" id="{63022E30-DFD7-B54A-B53A-FCAE30DF94AE}"/>
              </a:ext>
            </a:extLst>
          </p:cNvPr>
          <p:cNvSpPr/>
          <p:nvPr/>
        </p:nvSpPr>
        <p:spPr>
          <a:xfrm>
            <a:off x="457200" y="3600964"/>
            <a:ext cx="8229600" cy="1141400"/>
          </a:xfrm>
          <a:prstGeom prst="rect">
            <a:avLst/>
          </a:prstGeom>
          <a:solidFill>
            <a:schemeClr val="tx2">
              <a:lumMod val="40000"/>
              <a:lumOff val="6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it-IT" sz="2200" dirty="0">
                <a:latin typeface="Book Antiqua" panose="02040602050305030304" pitchFamily="18" charset="0"/>
              </a:rPr>
              <a:t> </a:t>
            </a:r>
            <a:r>
              <a:rPr lang="it-IT" sz="3600" b="0" i="0" u="none" strike="noStrike" baseline="0" dirty="0">
                <a:solidFill>
                  <a:srgbClr val="0D2B8E"/>
                </a:solidFill>
                <a:latin typeface="rugrats sans"/>
              </a:rPr>
              <a:t>www.mobility.unina.it </a:t>
            </a:r>
            <a:endParaRPr lang="en-US" sz="3600" dirty="0">
              <a:solidFill>
                <a:schemeClr val="tx1"/>
              </a:solidFill>
              <a:latin typeface="Book Antiqua" panose="02040602050305030304" pitchFamily="18" charset="0"/>
            </a:endParaRPr>
          </a:p>
        </p:txBody>
      </p:sp>
      <p:pic>
        <p:nvPicPr>
          <p:cNvPr id="5" name="Picture 2" descr="logo dicmapi">
            <a:extLst>
              <a:ext uri="{FF2B5EF4-FFF2-40B4-BE49-F238E27FC236}">
                <a16:creationId xmlns:a16="http://schemas.microsoft.com/office/drawing/2014/main" id="{F9793373-C73C-18B0-7079-250FDA7BA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886" y="5724868"/>
            <a:ext cx="1782250" cy="101005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DA61D0FB-C136-8246-AE48-F47020A906AE}"/>
              </a:ext>
            </a:extLst>
          </p:cNvPr>
          <p:cNvPicPr>
            <a:picLocks noChangeAspect="1"/>
          </p:cNvPicPr>
          <p:nvPr/>
        </p:nvPicPr>
        <p:blipFill>
          <a:blip r:embed="rId4"/>
          <a:stretch>
            <a:fillRect/>
          </a:stretch>
        </p:blipFill>
        <p:spPr>
          <a:xfrm>
            <a:off x="111864" y="5736771"/>
            <a:ext cx="1157283" cy="973918"/>
          </a:xfrm>
          <a:prstGeom prst="rect">
            <a:avLst/>
          </a:prstGeom>
        </p:spPr>
      </p:pic>
      <p:sp>
        <p:nvSpPr>
          <p:cNvPr id="10" name="CasellaDiTesto 9">
            <a:extLst>
              <a:ext uri="{FF2B5EF4-FFF2-40B4-BE49-F238E27FC236}">
                <a16:creationId xmlns:a16="http://schemas.microsoft.com/office/drawing/2014/main" id="{AB1F45F0-AE39-2017-A5C5-100B3FB90016}"/>
              </a:ext>
            </a:extLst>
          </p:cNvPr>
          <p:cNvSpPr txBox="1"/>
          <p:nvPr/>
        </p:nvSpPr>
        <p:spPr>
          <a:xfrm>
            <a:off x="119654" y="4943129"/>
            <a:ext cx="8567146" cy="646331"/>
          </a:xfrm>
          <a:prstGeom prst="rect">
            <a:avLst/>
          </a:prstGeom>
          <a:noFill/>
        </p:spPr>
        <p:txBody>
          <a:bodyPr wrap="square">
            <a:spAutoFit/>
          </a:bodyPr>
          <a:lstStyle/>
          <a:p>
            <a:pPr algn="ctr"/>
            <a:r>
              <a:rPr lang="en-US" b="1" dirty="0">
                <a:solidFill>
                  <a:schemeClr val="tx1"/>
                </a:solidFill>
                <a:ea typeface="+mn-lt"/>
                <a:cs typeface="+mn-lt"/>
              </a:rPr>
              <a:t>Follow the application submission instructions on both the university website and the department website in the Erasmus+ announcement publication section</a:t>
            </a:r>
          </a:p>
        </p:txBody>
      </p:sp>
    </p:spTree>
    <p:extLst>
      <p:ext uri="{BB962C8B-B14F-4D97-AF65-F5344CB8AC3E}">
        <p14:creationId xmlns:p14="http://schemas.microsoft.com/office/powerpoint/2010/main" val="2902956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329956"/>
            <a:ext cx="8229600" cy="4708525"/>
          </a:xfrm>
          <a:pattFill prst="pct5">
            <a:fgClr>
              <a:schemeClr val="accent1"/>
            </a:fgClr>
            <a:bgClr>
              <a:schemeClr val="bg1"/>
            </a:bgClr>
          </a:pattFill>
        </p:spPr>
        <p:txBody>
          <a:bodyPr>
            <a:normAutofit/>
          </a:bodyPr>
          <a:lstStyle/>
          <a:p>
            <a:pPr marL="0" indent="0" algn="just">
              <a:buNone/>
            </a:pPr>
            <a:r>
              <a:rPr lang="en-US" sz="2900" dirty="0">
                <a:latin typeface="Book Antiqua" panose="02040602050305030304" pitchFamily="18" charset="0"/>
              </a:rPr>
              <a:t>For more information about the Erasmus+ </a:t>
            </a:r>
            <a:r>
              <a:rPr lang="en-US" sz="2900" dirty="0" err="1">
                <a:latin typeface="Book Antiqua" panose="02040602050305030304" pitchFamily="18" charset="0"/>
              </a:rPr>
              <a:t>programme</a:t>
            </a:r>
            <a:r>
              <a:rPr lang="en-US" sz="2900" dirty="0">
                <a:latin typeface="Book Antiqua" panose="02040602050305030304" pitchFamily="18" charset="0"/>
              </a:rPr>
              <a:t>, please visit:</a:t>
            </a:r>
          </a:p>
          <a:p>
            <a:pPr marL="0" indent="0">
              <a:buNone/>
            </a:pPr>
            <a:r>
              <a:rPr lang="it-IT" sz="2900" dirty="0">
                <a:latin typeface="Book Antiqua" panose="02040602050305030304" pitchFamily="18" charset="0"/>
                <a:hlinkClick r:id="rId2"/>
              </a:rPr>
              <a:t>https://erasmus-plus.ec.europa.eu/it/erasmus-programme-guide</a:t>
            </a:r>
            <a:r>
              <a:rPr lang="it-IT" sz="2900" dirty="0">
                <a:latin typeface="Book Antiqua" panose="02040602050305030304" pitchFamily="18" charset="0"/>
              </a:rPr>
              <a:t> </a:t>
            </a:r>
          </a:p>
        </p:txBody>
      </p:sp>
      <p:sp>
        <p:nvSpPr>
          <p:cNvPr id="4" name="Frame 3">
            <a:extLst>
              <a:ext uri="{FF2B5EF4-FFF2-40B4-BE49-F238E27FC236}">
                <a16:creationId xmlns:a16="http://schemas.microsoft.com/office/drawing/2014/main" id="{B195676E-7105-A641-B891-80A940DD0AF1}"/>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2" name="Picture 2" descr="logo dicmapi">
            <a:extLst>
              <a:ext uri="{FF2B5EF4-FFF2-40B4-BE49-F238E27FC236}">
                <a16:creationId xmlns:a16="http://schemas.microsoft.com/office/drawing/2014/main" id="{65B85977-AFFF-D3B3-34D2-4CC823E85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651" y="3209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A9140F16-9AD0-CE7A-677F-79484213D97D}"/>
              </a:ext>
            </a:extLst>
          </p:cNvPr>
          <p:cNvPicPr>
            <a:picLocks noChangeAspect="1"/>
          </p:cNvPicPr>
          <p:nvPr/>
        </p:nvPicPr>
        <p:blipFill>
          <a:blip r:embed="rId4"/>
          <a:stretch>
            <a:fillRect/>
          </a:stretch>
        </p:blipFill>
        <p:spPr>
          <a:xfrm>
            <a:off x="268770" y="179985"/>
            <a:ext cx="841156" cy="786768"/>
          </a:xfrm>
          <a:prstGeom prst="rect">
            <a:avLst/>
          </a:prstGeom>
        </p:spPr>
      </p:pic>
      <p:sp>
        <p:nvSpPr>
          <p:cNvPr id="7" name="Rectangle 7">
            <a:extLst>
              <a:ext uri="{FF2B5EF4-FFF2-40B4-BE49-F238E27FC236}">
                <a16:creationId xmlns:a16="http://schemas.microsoft.com/office/drawing/2014/main" id="{E94830F2-1144-02DD-427F-A7CCA48944D7}"/>
              </a:ext>
            </a:extLst>
          </p:cNvPr>
          <p:cNvSpPr/>
          <p:nvPr/>
        </p:nvSpPr>
        <p:spPr>
          <a:xfrm>
            <a:off x="1609546" y="191135"/>
            <a:ext cx="5592871" cy="915188"/>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a:t>
            </a:r>
            <a:r>
              <a:rPr lang="it-IT" sz="3600" dirty="0">
                <a:solidFill>
                  <a:schemeClr val="bg1"/>
                </a:solidFill>
                <a:latin typeface="Book Antiqua" panose="02040602050305030304" pitchFamily="18" charset="0"/>
              </a:rPr>
              <a:t>Guide for Erasmus </a:t>
            </a:r>
            <a:r>
              <a:rPr lang="it-IT" sz="3600" dirty="0" err="1">
                <a:solidFill>
                  <a:schemeClr val="bg1"/>
                </a:solidFill>
                <a:latin typeface="Book Antiqua" panose="02040602050305030304" pitchFamily="18" charset="0"/>
              </a:rPr>
              <a:t>students</a:t>
            </a:r>
            <a:endParaRPr lang="en-US" sz="3600" b="1" dirty="0">
              <a:solidFill>
                <a:schemeClr val="bg1"/>
              </a:solidFill>
              <a:latin typeface="Book Antiqua" panose="02040602050305030304" pitchFamily="18" charset="0"/>
            </a:endParaRPr>
          </a:p>
        </p:txBody>
      </p:sp>
      <p:pic>
        <p:nvPicPr>
          <p:cNvPr id="8" name="Immagine 7">
            <a:extLst>
              <a:ext uri="{FF2B5EF4-FFF2-40B4-BE49-F238E27FC236}">
                <a16:creationId xmlns:a16="http://schemas.microsoft.com/office/drawing/2014/main" id="{D4AD75DA-2B7F-791F-7348-B165CEFA3C3F}"/>
              </a:ext>
            </a:extLst>
          </p:cNvPr>
          <p:cNvPicPr>
            <a:picLocks noChangeAspect="1"/>
          </p:cNvPicPr>
          <p:nvPr/>
        </p:nvPicPr>
        <p:blipFill>
          <a:blip r:embed="rId5"/>
          <a:stretch>
            <a:fillRect/>
          </a:stretch>
        </p:blipFill>
        <p:spPr>
          <a:xfrm>
            <a:off x="660839" y="3657600"/>
            <a:ext cx="7822322" cy="2471057"/>
          </a:xfrm>
          <a:prstGeom prst="rect">
            <a:avLst/>
          </a:prstGeom>
        </p:spPr>
      </p:pic>
    </p:spTree>
    <p:extLst>
      <p:ext uri="{BB962C8B-B14F-4D97-AF65-F5344CB8AC3E}">
        <p14:creationId xmlns:p14="http://schemas.microsoft.com/office/powerpoint/2010/main" val="1784790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94A381B-2D1D-3F4B-99BA-64290E1B8E91}"/>
              </a:ext>
            </a:extLst>
          </p:cNvPr>
          <p:cNvSpPr>
            <a:spLocks noGrp="1"/>
          </p:cNvSpPr>
          <p:nvPr>
            <p:ph idx="1"/>
          </p:nvPr>
        </p:nvSpPr>
        <p:spPr>
          <a:xfrm>
            <a:off x="457199" y="1692274"/>
            <a:ext cx="8361123" cy="4891088"/>
          </a:xfrm>
        </p:spPr>
        <p:txBody>
          <a:bodyPr>
            <a:noAutofit/>
          </a:bodyPr>
          <a:lstStyle/>
          <a:p>
            <a:pPr marL="0" indent="0" algn="just">
              <a:buNone/>
            </a:pPr>
            <a:endParaRPr lang="it-IT" sz="1400" dirty="0">
              <a:latin typeface="Book Antiqua" panose="02040602050305030304" pitchFamily="18" charset="0"/>
            </a:endParaRPr>
          </a:p>
          <a:p>
            <a:pPr marL="0" indent="0" algn="just">
              <a:buNone/>
            </a:pPr>
            <a:r>
              <a:rPr lang="en-US" sz="1400" dirty="0">
                <a:latin typeface="Book Antiqua" panose="02040602050305030304" pitchFamily="18" charset="0"/>
              </a:rPr>
              <a:t>This term refers to the online form for enrollment at the host university as an Erasmus student.</a:t>
            </a:r>
          </a:p>
          <a:p>
            <a:pPr marL="0" indent="0" algn="just">
              <a:buNone/>
            </a:pPr>
            <a:r>
              <a:rPr lang="en-US" sz="1400" b="1" dirty="0">
                <a:latin typeface="Book Antiqua" panose="02040602050305030304" pitchFamily="18" charset="0"/>
              </a:rPr>
              <a:t>As soon as the student has won an Erasmus grant, he or she is obliged to inform himself or herself about the modalities and time for enrollment, which vary considerably from university to university.</a:t>
            </a:r>
          </a:p>
          <a:p>
            <a:pPr marL="0" indent="0" algn="just">
              <a:buNone/>
            </a:pPr>
            <a:endParaRPr lang="en-US" sz="1400" dirty="0">
              <a:latin typeface="Book Antiqua" panose="02040602050305030304" pitchFamily="18" charset="0"/>
            </a:endParaRPr>
          </a:p>
          <a:p>
            <a:pPr marL="0" indent="0" algn="just">
              <a:buNone/>
            </a:pPr>
            <a:r>
              <a:rPr lang="en-US" sz="1400" dirty="0">
                <a:latin typeface="Book Antiqua" panose="02040602050305030304" pitchFamily="18" charset="0"/>
              </a:rPr>
              <a:t>When applying, partner universities may request the following documentation:</a:t>
            </a:r>
          </a:p>
          <a:p>
            <a:pPr algn="just">
              <a:buFontTx/>
              <a:buChar char="-"/>
            </a:pPr>
            <a:r>
              <a:rPr lang="en-US" sz="1400" dirty="0">
                <a:latin typeface="Book Antiqua" panose="02040602050305030304" pitchFamily="18" charset="0"/>
              </a:rPr>
              <a:t>Certificate of examination history in English;</a:t>
            </a:r>
            <a:endParaRPr lang="it-IT" sz="1400" dirty="0">
              <a:latin typeface="Book Antiqua" panose="02040602050305030304" pitchFamily="18" charset="0"/>
            </a:endParaRPr>
          </a:p>
          <a:p>
            <a:pPr algn="just">
              <a:buFontTx/>
              <a:buChar char="-"/>
            </a:pPr>
            <a:r>
              <a:rPr lang="it-IT" sz="1400" dirty="0">
                <a:latin typeface="Book Antiqua" panose="02040602050305030304" pitchFamily="18" charset="0"/>
              </a:rPr>
              <a:t>insurance certificate</a:t>
            </a:r>
          </a:p>
          <a:p>
            <a:pPr algn="just">
              <a:buFontTx/>
              <a:buChar char="-"/>
            </a:pPr>
            <a:r>
              <a:rPr lang="it-IT" sz="1400" dirty="0">
                <a:latin typeface="Book Antiqua" panose="02040602050305030304" pitchFamily="18" charset="0"/>
              </a:rPr>
              <a:t>Copy of ID card</a:t>
            </a:r>
          </a:p>
          <a:p>
            <a:pPr marL="0" indent="0" algn="just">
              <a:buNone/>
            </a:pPr>
            <a:r>
              <a:rPr lang="en-US" sz="1400" dirty="0">
                <a:latin typeface="Book Antiqua" panose="02040602050305030304" pitchFamily="18" charset="0"/>
              </a:rPr>
              <a:t>In some cases, in addition to the above-mentioned documents, foreign universities may require the submission of a Certificate attesting that they possess the language level required by the call. </a:t>
            </a:r>
          </a:p>
          <a:p>
            <a:pPr marL="0" indent="0" algn="just">
              <a:buNone/>
            </a:pPr>
            <a:endParaRPr lang="en-US" sz="1400" dirty="0">
              <a:latin typeface="Book Antiqua" panose="02040602050305030304" pitchFamily="18" charset="0"/>
            </a:endParaRPr>
          </a:p>
          <a:p>
            <a:pPr marL="0" indent="0" algn="just">
              <a:buNone/>
            </a:pPr>
            <a:endParaRPr lang="it-IT" sz="1400" dirty="0">
              <a:latin typeface="Book Antiqua" panose="02040602050305030304" pitchFamily="18" charset="0"/>
            </a:endParaRPr>
          </a:p>
          <a:p>
            <a:pPr marL="0" indent="0" algn="just">
              <a:buNone/>
            </a:pPr>
            <a:endParaRPr lang="it-IT" sz="1400" dirty="0">
              <a:latin typeface="Book Antiqua" panose="02040602050305030304" pitchFamily="18" charset="0"/>
            </a:endParaRPr>
          </a:p>
          <a:p>
            <a:pPr marL="0" indent="0" algn="just">
              <a:buNone/>
            </a:pPr>
            <a:r>
              <a:rPr lang="en-US" sz="1400" dirty="0">
                <a:latin typeface="Book Antiqua" panose="02040602050305030304" pitchFamily="18" charset="0"/>
              </a:rPr>
              <a:t>The host universities may require special admission requirements such as a certified knowledge of the language in which the courses are taught. </a:t>
            </a:r>
          </a:p>
        </p:txBody>
      </p:sp>
      <p:pic>
        <p:nvPicPr>
          <p:cNvPr id="4" name="Immagine 3"/>
          <p:cNvPicPr>
            <a:picLocks noChangeAspect="1"/>
          </p:cNvPicPr>
          <p:nvPr/>
        </p:nvPicPr>
        <p:blipFill>
          <a:blip r:embed="rId2"/>
          <a:stretch>
            <a:fillRect/>
          </a:stretch>
        </p:blipFill>
        <p:spPr>
          <a:xfrm>
            <a:off x="6684488" y="274638"/>
            <a:ext cx="2002312" cy="1417636"/>
          </a:xfrm>
          <a:prstGeom prst="rect">
            <a:avLst/>
          </a:prstGeom>
        </p:spPr>
      </p:pic>
      <p:sp>
        <p:nvSpPr>
          <p:cNvPr id="6" name="Rectangle 5">
            <a:extLst>
              <a:ext uri="{FF2B5EF4-FFF2-40B4-BE49-F238E27FC236}">
                <a16:creationId xmlns:a16="http://schemas.microsoft.com/office/drawing/2014/main" id="{250908AF-6741-3B41-A029-C23985168740}"/>
              </a:ext>
            </a:extLst>
          </p:cNvPr>
          <p:cNvSpPr/>
          <p:nvPr/>
        </p:nvSpPr>
        <p:spPr>
          <a:xfrm>
            <a:off x="457200" y="274638"/>
            <a:ext cx="5592871" cy="915188"/>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a:t>
            </a:r>
            <a:r>
              <a:rPr lang="it-IT" sz="4000" dirty="0">
                <a:latin typeface="Book Antiqua" panose="02040602050305030304" pitchFamily="18" charset="0"/>
              </a:rPr>
              <a:t>Erasmus </a:t>
            </a:r>
            <a:r>
              <a:rPr lang="it-IT" sz="4000" dirty="0" err="1">
                <a:latin typeface="Book Antiqua" panose="02040602050305030304" pitchFamily="18" charset="0"/>
              </a:rPr>
              <a:t>documents</a:t>
            </a:r>
            <a:endParaRPr lang="en-US" sz="3600" b="1" dirty="0">
              <a:latin typeface="Book Antiqua" panose="02040602050305030304" pitchFamily="18" charset="0"/>
            </a:endParaRPr>
          </a:p>
        </p:txBody>
      </p:sp>
      <p:sp>
        <p:nvSpPr>
          <p:cNvPr id="9" name="Rectangle 8">
            <a:extLst>
              <a:ext uri="{FF2B5EF4-FFF2-40B4-BE49-F238E27FC236}">
                <a16:creationId xmlns:a16="http://schemas.microsoft.com/office/drawing/2014/main" id="{98EFEF29-B49C-6443-A790-3E45BFF2DDAA}"/>
              </a:ext>
            </a:extLst>
          </p:cNvPr>
          <p:cNvSpPr/>
          <p:nvPr/>
        </p:nvSpPr>
        <p:spPr>
          <a:xfrm>
            <a:off x="1852690" y="1006870"/>
            <a:ext cx="3436307" cy="775891"/>
          </a:xfrm>
          <a:prstGeom prst="rect">
            <a:avLst/>
          </a:prstGeom>
          <a:gradFill>
            <a:gsLst>
              <a:gs pos="0">
                <a:schemeClr val="tx2">
                  <a:lumMod val="40000"/>
                  <a:lumOff val="60000"/>
                </a:schemeClr>
              </a:gs>
              <a:gs pos="86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2800" dirty="0" err="1">
                <a:latin typeface="Book Antiqua" panose="02040602050305030304" pitchFamily="18" charset="0"/>
              </a:rPr>
              <a:t>application</a:t>
            </a:r>
            <a:r>
              <a:rPr lang="it-IT" sz="2800" dirty="0">
                <a:latin typeface="Book Antiqua" panose="02040602050305030304" pitchFamily="18" charset="0"/>
              </a:rPr>
              <a:t> </a:t>
            </a:r>
            <a:r>
              <a:rPr lang="it-IT" sz="2800" dirty="0" err="1">
                <a:latin typeface="Book Antiqua" panose="02040602050305030304" pitchFamily="18" charset="0"/>
              </a:rPr>
              <a:t>form</a:t>
            </a:r>
            <a:endParaRPr lang="it-IT" sz="2800" dirty="0">
              <a:latin typeface="Book Antiqua" panose="02040602050305030304" pitchFamily="18" charset="0"/>
            </a:endParaRPr>
          </a:p>
        </p:txBody>
      </p:sp>
      <p:sp>
        <p:nvSpPr>
          <p:cNvPr id="2" name="Frame 8">
            <a:extLst>
              <a:ext uri="{FF2B5EF4-FFF2-40B4-BE49-F238E27FC236}">
                <a16:creationId xmlns:a16="http://schemas.microsoft.com/office/drawing/2014/main" id="{BD7DE957-DD77-02D1-D38F-FB8563B83FF7}"/>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322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 logo&#10;&#10;Il contenuto generato dall'IA potrebbe non essere corretto.">
            <a:extLst>
              <a:ext uri="{FF2B5EF4-FFF2-40B4-BE49-F238E27FC236}">
                <a16:creationId xmlns:a16="http://schemas.microsoft.com/office/drawing/2014/main" id="{30681BDB-A673-1C89-99CA-A6EC6C486E92}"/>
              </a:ext>
            </a:extLst>
          </p:cNvPr>
          <p:cNvPicPr>
            <a:picLocks noChangeAspect="1"/>
          </p:cNvPicPr>
          <p:nvPr/>
        </p:nvPicPr>
        <p:blipFill>
          <a:blip r:embed="rId2"/>
          <a:stretch>
            <a:fillRect/>
          </a:stretch>
        </p:blipFill>
        <p:spPr>
          <a:xfrm>
            <a:off x="0" y="0"/>
            <a:ext cx="9144000" cy="6858000"/>
          </a:xfrm>
          <a:prstGeom prst="rect">
            <a:avLst/>
          </a:prstGeom>
        </p:spPr>
      </p:pic>
      <p:pic>
        <p:nvPicPr>
          <p:cNvPr id="3" name="Immagine 2">
            <a:extLst>
              <a:ext uri="{FF2B5EF4-FFF2-40B4-BE49-F238E27FC236}">
                <a16:creationId xmlns:a16="http://schemas.microsoft.com/office/drawing/2014/main" id="{ABE7A668-8FE4-3BD0-CF71-9B60C66F0BF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81460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5A9E9-9263-E195-0A4F-251316F9EAC0}"/>
            </a:ext>
          </a:extLst>
        </p:cNvPr>
        <p:cNvGrpSpPr/>
        <p:nvPr/>
      </p:nvGrpSpPr>
      <p:grpSpPr>
        <a:xfrm>
          <a:off x="0" y="0"/>
          <a:ext cx="0" cy="0"/>
          <a:chOff x="0" y="0"/>
          <a:chExt cx="0" cy="0"/>
        </a:xfrm>
      </p:grpSpPr>
      <p:pic>
        <p:nvPicPr>
          <p:cNvPr id="3" name="Immagine 2" descr="Immagine che contiene testo, schermata, Carattere, logo&#10;&#10;Il contenuto generato dall'IA potrebbe non essere corretto.">
            <a:extLst>
              <a:ext uri="{FF2B5EF4-FFF2-40B4-BE49-F238E27FC236}">
                <a16:creationId xmlns:a16="http://schemas.microsoft.com/office/drawing/2014/main" id="{EA3E8561-1FA7-F238-3785-0530E756A6DE}"/>
              </a:ext>
            </a:extLst>
          </p:cNvPr>
          <p:cNvPicPr>
            <a:picLocks noChangeAspect="1"/>
          </p:cNvPicPr>
          <p:nvPr/>
        </p:nvPicPr>
        <p:blipFill>
          <a:blip r:embed="rId2"/>
          <a:stretch>
            <a:fillRect/>
          </a:stretch>
        </p:blipFill>
        <p:spPr>
          <a:xfrm>
            <a:off x="0" y="0"/>
            <a:ext cx="9143999" cy="6858000"/>
          </a:xfrm>
          <a:prstGeom prst="rect">
            <a:avLst/>
          </a:prstGeom>
        </p:spPr>
      </p:pic>
      <p:pic>
        <p:nvPicPr>
          <p:cNvPr id="4" name="Immagine 3">
            <a:extLst>
              <a:ext uri="{FF2B5EF4-FFF2-40B4-BE49-F238E27FC236}">
                <a16:creationId xmlns:a16="http://schemas.microsoft.com/office/drawing/2014/main" id="{708C7F7E-7F5D-D14F-99E4-3F19CD72591F}"/>
              </a:ext>
            </a:extLst>
          </p:cNvPr>
          <p:cNvPicPr>
            <a:picLocks noChangeAspect="1"/>
          </p:cNvPicPr>
          <p:nvPr/>
        </p:nvPicPr>
        <p:blipFill>
          <a:blip r:embed="rId3"/>
          <a:stretch>
            <a:fillRect/>
          </a:stretch>
        </p:blipFill>
        <p:spPr>
          <a:xfrm>
            <a:off x="1" y="0"/>
            <a:ext cx="9144000" cy="6858000"/>
          </a:xfrm>
          <a:prstGeom prst="rect">
            <a:avLst/>
          </a:prstGeom>
        </p:spPr>
      </p:pic>
    </p:spTree>
    <p:extLst>
      <p:ext uri="{BB962C8B-B14F-4D97-AF65-F5344CB8AC3E}">
        <p14:creationId xmlns:p14="http://schemas.microsoft.com/office/powerpoint/2010/main" val="215520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a:extLst>
            <a:ext uri="{FF2B5EF4-FFF2-40B4-BE49-F238E27FC236}">
              <a16:creationId xmlns:a16="http://schemas.microsoft.com/office/drawing/2014/main" id="{A4AE1F3F-8C57-8E24-5999-92F5AF6EDC94}"/>
            </a:ext>
          </a:extLst>
        </p:cNvPr>
        <p:cNvGrpSpPr/>
        <p:nvPr/>
      </p:nvGrpSpPr>
      <p:grpSpPr>
        <a:xfrm>
          <a:off x="0" y="0"/>
          <a:ext cx="0" cy="0"/>
          <a:chOff x="0" y="0"/>
          <a:chExt cx="0" cy="0"/>
        </a:xfrm>
      </p:grpSpPr>
      <p:sp>
        <p:nvSpPr>
          <p:cNvPr id="4" name="Frame 3">
            <a:extLst>
              <a:ext uri="{FF2B5EF4-FFF2-40B4-BE49-F238E27FC236}">
                <a16:creationId xmlns:a16="http://schemas.microsoft.com/office/drawing/2014/main" id="{A9BCA5D4-2965-D1CC-06FC-125232834ED0}"/>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2" name="Picture 2" descr="logo dicmapi">
            <a:extLst>
              <a:ext uri="{FF2B5EF4-FFF2-40B4-BE49-F238E27FC236}">
                <a16:creationId xmlns:a16="http://schemas.microsoft.com/office/drawing/2014/main" id="{90D25553-6CAE-223E-0093-0A29A7B1C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651" y="3209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F69F14BC-EC6A-195F-6728-72328911308A}"/>
              </a:ext>
            </a:extLst>
          </p:cNvPr>
          <p:cNvPicPr>
            <a:picLocks noChangeAspect="1"/>
          </p:cNvPicPr>
          <p:nvPr/>
        </p:nvPicPr>
        <p:blipFill>
          <a:blip r:embed="rId3"/>
          <a:stretch>
            <a:fillRect/>
          </a:stretch>
        </p:blipFill>
        <p:spPr>
          <a:xfrm>
            <a:off x="268770" y="179985"/>
            <a:ext cx="841156" cy="786768"/>
          </a:xfrm>
          <a:prstGeom prst="rect">
            <a:avLst/>
          </a:prstGeom>
        </p:spPr>
      </p:pic>
      <p:sp>
        <p:nvSpPr>
          <p:cNvPr id="7" name="Rectangle 7">
            <a:extLst>
              <a:ext uri="{FF2B5EF4-FFF2-40B4-BE49-F238E27FC236}">
                <a16:creationId xmlns:a16="http://schemas.microsoft.com/office/drawing/2014/main" id="{B7DACC41-7FD0-3EFD-437B-9C2F6E742D64}"/>
              </a:ext>
            </a:extLst>
          </p:cNvPr>
          <p:cNvSpPr/>
          <p:nvPr/>
        </p:nvSpPr>
        <p:spPr>
          <a:xfrm>
            <a:off x="1468145" y="206232"/>
            <a:ext cx="5592871" cy="671903"/>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a:t>
            </a:r>
            <a:r>
              <a:rPr lang="it-IT" sz="3600" dirty="0">
                <a:solidFill>
                  <a:schemeClr val="bg1"/>
                </a:solidFill>
                <a:latin typeface="Book Antiqua" panose="02040602050305030304" pitchFamily="18" charset="0"/>
              </a:rPr>
              <a:t>Destinazioni Erasmus</a:t>
            </a:r>
            <a:endParaRPr lang="en-US" sz="3600" b="1" dirty="0">
              <a:solidFill>
                <a:schemeClr val="bg1"/>
              </a:solidFill>
              <a:latin typeface="Book Antiqua" panose="02040602050305030304" pitchFamily="18" charset="0"/>
            </a:endParaRPr>
          </a:p>
        </p:txBody>
      </p:sp>
      <p:pic>
        <p:nvPicPr>
          <p:cNvPr id="12" name="Immagine 11">
            <a:extLst>
              <a:ext uri="{FF2B5EF4-FFF2-40B4-BE49-F238E27FC236}">
                <a16:creationId xmlns:a16="http://schemas.microsoft.com/office/drawing/2014/main" id="{BE3B5888-953D-FCEE-0BCE-A2ABDC44B436}"/>
              </a:ext>
            </a:extLst>
          </p:cNvPr>
          <p:cNvPicPr>
            <a:picLocks noChangeAspect="1"/>
          </p:cNvPicPr>
          <p:nvPr/>
        </p:nvPicPr>
        <p:blipFill>
          <a:blip r:embed="rId4"/>
          <a:stretch>
            <a:fillRect/>
          </a:stretch>
        </p:blipFill>
        <p:spPr>
          <a:xfrm>
            <a:off x="157164" y="996236"/>
            <a:ext cx="8829671" cy="5783096"/>
          </a:xfrm>
          <a:prstGeom prst="rect">
            <a:avLst/>
          </a:prstGeom>
        </p:spPr>
      </p:pic>
    </p:spTree>
    <p:extLst>
      <p:ext uri="{BB962C8B-B14F-4D97-AF65-F5344CB8AC3E}">
        <p14:creationId xmlns:p14="http://schemas.microsoft.com/office/powerpoint/2010/main" val="4018947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329956"/>
            <a:ext cx="8229600" cy="4708525"/>
          </a:xfrm>
          <a:pattFill prst="pct5">
            <a:fgClr>
              <a:schemeClr val="accent1"/>
            </a:fgClr>
            <a:bgClr>
              <a:schemeClr val="bg1"/>
            </a:bgClr>
          </a:pattFill>
        </p:spPr>
        <p:txBody>
          <a:bodyPr>
            <a:normAutofit fontScale="55000" lnSpcReduction="20000"/>
          </a:bodyPr>
          <a:lstStyle/>
          <a:p>
            <a:pPr algn="just"/>
            <a:endParaRPr lang="it-IT" sz="2900" dirty="0">
              <a:latin typeface="Book Antiqua" panose="02040602050305030304" pitchFamily="18" charset="0"/>
            </a:endParaRPr>
          </a:p>
          <a:p>
            <a:pPr algn="just"/>
            <a:endParaRPr lang="it-IT" sz="2900" dirty="0">
              <a:latin typeface="Book Antiqua" panose="02040602050305030304" pitchFamily="18" charset="0"/>
            </a:endParaRPr>
          </a:p>
          <a:p>
            <a:pPr algn="just"/>
            <a:r>
              <a:rPr lang="en-US" sz="2900" dirty="0">
                <a:latin typeface="Book Antiqua" panose="02040602050305030304" pitchFamily="18" charset="0"/>
              </a:rPr>
              <a:t>Before departure, each Erasmus student must have a detailed plan of the activities to be carried out abroad - called Learning Agreement for Studies (LA)  - approved and signed by the teacher promoting the agreement, by the course coordinator and the host institution</a:t>
            </a:r>
            <a:r>
              <a:rPr lang="it-IT" sz="2900" dirty="0">
                <a:latin typeface="Book Antiqua" panose="02040602050305030304" pitchFamily="18" charset="0"/>
              </a:rPr>
              <a:t>. </a:t>
            </a:r>
          </a:p>
          <a:p>
            <a:pPr marL="0" indent="0" algn="just">
              <a:buNone/>
            </a:pPr>
            <a:endParaRPr lang="it-IT" sz="2900" dirty="0">
              <a:latin typeface="Book Antiqua" panose="02040602050305030304" pitchFamily="18" charset="0"/>
            </a:endParaRPr>
          </a:p>
          <a:p>
            <a:pPr algn="just"/>
            <a:r>
              <a:rPr lang="en-US" sz="2900" dirty="0">
                <a:latin typeface="Book Antiqua" panose="02040602050305030304" pitchFamily="18" charset="0"/>
              </a:rPr>
              <a:t>In the LA will be indicated the courses that the student must attend abroad, the number of credits to be acquired and the Italian exams that will be recognized</a:t>
            </a:r>
            <a:r>
              <a:rPr lang="it-IT" sz="2900" dirty="0">
                <a:latin typeface="Book Antiqua" panose="02040602050305030304" pitchFamily="18" charset="0"/>
              </a:rPr>
              <a:t>. </a:t>
            </a:r>
          </a:p>
          <a:p>
            <a:pPr marL="0" indent="0" algn="just">
              <a:buNone/>
            </a:pPr>
            <a:endParaRPr lang="it-IT" sz="2900" dirty="0">
              <a:latin typeface="Book Antiqua" panose="02040602050305030304" pitchFamily="18" charset="0"/>
            </a:endParaRPr>
          </a:p>
          <a:p>
            <a:pPr algn="just"/>
            <a:r>
              <a:rPr lang="en-US" sz="2900" dirty="0">
                <a:latin typeface="Book Antiqua" panose="02040602050305030304" pitchFamily="18" charset="0"/>
              </a:rPr>
              <a:t>The LA is also mandatory in case the student carries out thesis, practice and internship activities abroad</a:t>
            </a:r>
            <a:r>
              <a:rPr lang="it-IT" sz="2900" dirty="0">
                <a:latin typeface="Book Antiqua" panose="02040602050305030304" pitchFamily="18" charset="0"/>
              </a:rPr>
              <a:t>.</a:t>
            </a:r>
          </a:p>
          <a:p>
            <a:pPr marL="0" indent="0" algn="just">
              <a:buNone/>
            </a:pPr>
            <a:endParaRPr lang="it-IT" sz="2900" dirty="0">
              <a:latin typeface="Book Antiqua" panose="02040602050305030304" pitchFamily="18" charset="0"/>
            </a:endParaRPr>
          </a:p>
          <a:p>
            <a:pPr algn="just"/>
            <a:r>
              <a:rPr lang="en-US" sz="2900" dirty="0">
                <a:latin typeface="Book Antiqua" panose="02040602050305030304" pitchFamily="18" charset="0"/>
              </a:rPr>
              <a:t>This plan may be modified during the Erasmus period (Changes during the mobility). </a:t>
            </a:r>
          </a:p>
          <a:p>
            <a:pPr algn="just"/>
            <a:endParaRPr lang="en-US" sz="2900" dirty="0">
              <a:latin typeface="Book Antiqua" panose="02040602050305030304" pitchFamily="18" charset="0"/>
            </a:endParaRPr>
          </a:p>
          <a:p>
            <a:pPr algn="just"/>
            <a:r>
              <a:rPr lang="en-US" sz="2900" dirty="0">
                <a:latin typeface="Book Antiqua" panose="02040602050305030304" pitchFamily="18" charset="0"/>
              </a:rPr>
              <a:t>After the approval of the LA, </a:t>
            </a:r>
            <a:r>
              <a:rPr lang="en-US" sz="2900" b="1" dirty="0">
                <a:latin typeface="Book Antiqua" panose="02040602050305030304" pitchFamily="18" charset="0"/>
              </a:rPr>
              <a:t>the student must independently send the pdf of the approved LA </a:t>
            </a:r>
            <a:r>
              <a:rPr lang="en-US" sz="2900" dirty="0">
                <a:latin typeface="Book Antiqua" panose="02040602050305030304" pitchFamily="18" charset="0"/>
              </a:rPr>
              <a:t>to the International office of the destination University, requesting the signature for approval </a:t>
            </a:r>
            <a:r>
              <a:rPr lang="en-US" sz="2900" b="1" u="sng" dirty="0">
                <a:latin typeface="Book Antiqua" panose="02040602050305030304" pitchFamily="18" charset="0"/>
              </a:rPr>
              <a:t>(which must be received before departure</a:t>
            </a:r>
            <a:r>
              <a:rPr lang="en-US" sz="2900" dirty="0">
                <a:latin typeface="Book Antiqua" panose="02040602050305030304" pitchFamily="18" charset="0"/>
              </a:rPr>
              <a:t>).</a:t>
            </a:r>
          </a:p>
          <a:p>
            <a:pPr marL="0" indent="0">
              <a:buNone/>
            </a:pPr>
            <a:endParaRPr lang="it-IT" dirty="0">
              <a:latin typeface="Book Antiqua" panose="02040602050305030304" pitchFamily="18" charset="0"/>
            </a:endParaRPr>
          </a:p>
        </p:txBody>
      </p:sp>
      <p:sp>
        <p:nvSpPr>
          <p:cNvPr id="4" name="Frame 3">
            <a:extLst>
              <a:ext uri="{FF2B5EF4-FFF2-40B4-BE49-F238E27FC236}">
                <a16:creationId xmlns:a16="http://schemas.microsoft.com/office/drawing/2014/main" id="{B195676E-7105-A641-B891-80A940DD0AF1}"/>
              </a:ext>
            </a:extLst>
          </p:cNvPr>
          <p:cNvSpPr/>
          <p:nvPr/>
        </p:nvSpPr>
        <p:spPr>
          <a:xfrm>
            <a:off x="-19878"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04DE923B-8E20-4648-BD93-679F1C7F0C61}"/>
              </a:ext>
            </a:extLst>
          </p:cNvPr>
          <p:cNvSpPr/>
          <p:nvPr/>
        </p:nvSpPr>
        <p:spPr>
          <a:xfrm>
            <a:off x="457200" y="5818292"/>
            <a:ext cx="8229600" cy="926926"/>
          </a:xfrm>
          <a:prstGeom prst="rect">
            <a:avLst/>
          </a:prstGeom>
          <a:gradFill>
            <a:gsLst>
              <a:gs pos="0">
                <a:schemeClr val="accent1">
                  <a:tint val="100000"/>
                  <a:shade val="100000"/>
                  <a:satMod val="130000"/>
                </a:schemeClr>
              </a:gs>
              <a:gs pos="19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latin typeface="Book Antiqua" panose="02040602050305030304" pitchFamily="18" charset="0"/>
              </a:rPr>
              <a:t>Once signed by the foreign office, the IA must be sent as a pdf to paola.desidery@unina.it.</a:t>
            </a:r>
          </a:p>
        </p:txBody>
      </p:sp>
      <p:pic>
        <p:nvPicPr>
          <p:cNvPr id="2" name="Picture 2" descr="logo dicmapi">
            <a:extLst>
              <a:ext uri="{FF2B5EF4-FFF2-40B4-BE49-F238E27FC236}">
                <a16:creationId xmlns:a16="http://schemas.microsoft.com/office/drawing/2014/main" id="{65B85977-AFFF-D3B3-34D2-4CC823E85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651" y="3209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A9140F16-9AD0-CE7A-677F-79484213D97D}"/>
              </a:ext>
            </a:extLst>
          </p:cNvPr>
          <p:cNvPicPr>
            <a:picLocks noChangeAspect="1"/>
          </p:cNvPicPr>
          <p:nvPr/>
        </p:nvPicPr>
        <p:blipFill>
          <a:blip r:embed="rId3"/>
          <a:stretch>
            <a:fillRect/>
          </a:stretch>
        </p:blipFill>
        <p:spPr>
          <a:xfrm>
            <a:off x="268770" y="179985"/>
            <a:ext cx="841156" cy="786768"/>
          </a:xfrm>
          <a:prstGeom prst="rect">
            <a:avLst/>
          </a:prstGeom>
        </p:spPr>
      </p:pic>
      <p:sp>
        <p:nvSpPr>
          <p:cNvPr id="7" name="Rectangle 7">
            <a:extLst>
              <a:ext uri="{FF2B5EF4-FFF2-40B4-BE49-F238E27FC236}">
                <a16:creationId xmlns:a16="http://schemas.microsoft.com/office/drawing/2014/main" id="{E94830F2-1144-02DD-427F-A7CCA48944D7}"/>
              </a:ext>
            </a:extLst>
          </p:cNvPr>
          <p:cNvSpPr/>
          <p:nvPr/>
        </p:nvSpPr>
        <p:spPr>
          <a:xfrm>
            <a:off x="1109926" y="171494"/>
            <a:ext cx="5592871" cy="915188"/>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a:t>
            </a:r>
            <a:r>
              <a:rPr lang="it-IT" sz="3600" dirty="0">
                <a:solidFill>
                  <a:schemeClr val="bg1"/>
                </a:solidFill>
                <a:latin typeface="Book Antiqua" panose="02040602050305030304" pitchFamily="18" charset="0"/>
              </a:rPr>
              <a:t>Erasmus </a:t>
            </a:r>
            <a:r>
              <a:rPr lang="it-IT" sz="3600" dirty="0" err="1">
                <a:solidFill>
                  <a:schemeClr val="bg1"/>
                </a:solidFill>
                <a:latin typeface="Book Antiqua" panose="02040602050305030304" pitchFamily="18" charset="0"/>
              </a:rPr>
              <a:t>Documents</a:t>
            </a:r>
            <a:endParaRPr lang="en-US" sz="3600" b="1" dirty="0">
              <a:solidFill>
                <a:schemeClr val="bg1"/>
              </a:solidFill>
              <a:latin typeface="Book Antiqua" panose="02040602050305030304" pitchFamily="18" charset="0"/>
            </a:endParaRPr>
          </a:p>
        </p:txBody>
      </p:sp>
      <p:sp>
        <p:nvSpPr>
          <p:cNvPr id="10" name="Rectangle 8">
            <a:extLst>
              <a:ext uri="{FF2B5EF4-FFF2-40B4-BE49-F238E27FC236}">
                <a16:creationId xmlns:a16="http://schemas.microsoft.com/office/drawing/2014/main" id="{0549B446-42FC-5F65-59FB-5280E8614F5E}"/>
              </a:ext>
            </a:extLst>
          </p:cNvPr>
          <p:cNvSpPr/>
          <p:nvPr/>
        </p:nvSpPr>
        <p:spPr>
          <a:xfrm>
            <a:off x="1776937" y="850566"/>
            <a:ext cx="3436307" cy="775891"/>
          </a:xfrm>
          <a:prstGeom prst="rect">
            <a:avLst/>
          </a:prstGeom>
          <a:gradFill>
            <a:gsLst>
              <a:gs pos="0">
                <a:schemeClr val="tx2">
                  <a:lumMod val="40000"/>
                  <a:lumOff val="60000"/>
                </a:schemeClr>
              </a:gs>
              <a:gs pos="78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2400" dirty="0">
                <a:latin typeface="Book Antiqua" panose="02040602050305030304" pitchFamily="18" charset="0"/>
              </a:rPr>
              <a:t>Learning Agreement for Studies</a:t>
            </a:r>
          </a:p>
        </p:txBody>
      </p:sp>
    </p:spTree>
    <p:extLst>
      <p:ext uri="{BB962C8B-B14F-4D97-AF65-F5344CB8AC3E}">
        <p14:creationId xmlns:p14="http://schemas.microsoft.com/office/powerpoint/2010/main" val="2837404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a:extLst>
            <a:ext uri="{FF2B5EF4-FFF2-40B4-BE49-F238E27FC236}">
              <a16:creationId xmlns:a16="http://schemas.microsoft.com/office/drawing/2014/main" id="{35DE833E-3EE7-8BD1-BE2A-445D985FA1D4}"/>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9331669-E742-D10C-80FD-5DC3764A6299}"/>
              </a:ext>
            </a:extLst>
          </p:cNvPr>
          <p:cNvSpPr>
            <a:spLocks noGrp="1"/>
          </p:cNvSpPr>
          <p:nvPr>
            <p:ph idx="1"/>
          </p:nvPr>
        </p:nvSpPr>
        <p:spPr>
          <a:xfrm>
            <a:off x="457200" y="1329956"/>
            <a:ext cx="8229600" cy="4708525"/>
          </a:xfrm>
          <a:pattFill prst="pct5">
            <a:fgClr>
              <a:schemeClr val="accent1"/>
            </a:fgClr>
            <a:bgClr>
              <a:schemeClr val="bg1"/>
            </a:bgClr>
          </a:pattFill>
        </p:spPr>
        <p:txBody>
          <a:bodyPr>
            <a:normAutofit fontScale="92500" lnSpcReduction="10000"/>
          </a:bodyPr>
          <a:lstStyle/>
          <a:p>
            <a:pPr algn="just"/>
            <a:endParaRPr lang="it-IT" sz="2900" dirty="0">
              <a:latin typeface="Book Antiqua" panose="02040602050305030304" pitchFamily="18" charset="0"/>
            </a:endParaRPr>
          </a:p>
          <a:p>
            <a:pPr algn="just"/>
            <a:r>
              <a:rPr lang="en-US" sz="2900" dirty="0">
                <a:latin typeface="Book Antiqua" panose="02040602050305030304" pitchFamily="18" charset="0"/>
              </a:rPr>
              <a:t>The learning must be uploaded to the OLA platform</a:t>
            </a:r>
            <a:r>
              <a:rPr lang="it-IT" sz="2900" dirty="0">
                <a:latin typeface="Book Antiqua" panose="02040602050305030304" pitchFamily="18" charset="0"/>
              </a:rPr>
              <a:t>.</a:t>
            </a:r>
          </a:p>
          <a:p>
            <a:pPr marL="0" indent="0" algn="just">
              <a:buNone/>
            </a:pPr>
            <a:endParaRPr lang="it-IT" sz="500" dirty="0">
              <a:latin typeface="Book Antiqua" panose="02040602050305030304" pitchFamily="18" charset="0"/>
            </a:endParaRPr>
          </a:p>
          <a:p>
            <a:pPr algn="just"/>
            <a:r>
              <a:rPr lang="en-US" sz="1600" dirty="0"/>
              <a:t>The Online Learning Agreement is the future of Erasmus+ student mobility in Europe. The OLA is the easiest and most convenient way to complete the Learning Agreement online, get it signed, receive comments from sending and receiving institutions and have an overview of the final version of the document</a:t>
            </a:r>
            <a:r>
              <a:rPr lang="it-IT" sz="1600" dirty="0"/>
              <a:t>.</a:t>
            </a:r>
            <a:endParaRPr lang="it-IT" sz="2900" dirty="0">
              <a:latin typeface="Book Antiqua" panose="02040602050305030304" pitchFamily="18" charset="0"/>
            </a:endParaRPr>
          </a:p>
          <a:p>
            <a:pPr algn="just"/>
            <a:r>
              <a:rPr lang="en-US" sz="1600" dirty="0"/>
              <a:t>The OLA can be used by students participating in an Erasmus+ mobility for study or traineeship between Higher Education Institutions holding the Erasmus Charter for Higher Education.</a:t>
            </a:r>
          </a:p>
          <a:p>
            <a:pPr algn="just"/>
            <a:r>
              <a:rPr lang="en-US" sz="1600" dirty="0"/>
              <a:t>How do I access the OLA platform? You can access the OLA platform using your academic credentials.</a:t>
            </a:r>
          </a:p>
          <a:p>
            <a:pPr algn="just"/>
            <a:endParaRPr lang="en-US" sz="1600" dirty="0"/>
          </a:p>
          <a:p>
            <a:pPr marL="0" indent="0" algn="just">
              <a:buNone/>
            </a:pPr>
            <a:r>
              <a:rPr lang="en-US" sz="1600" dirty="0">
                <a:latin typeface="Book Antiqua" panose="02040602050305030304" pitchFamily="18" charset="0"/>
              </a:rPr>
              <a:t>For more info consult the university guide:</a:t>
            </a:r>
          </a:p>
          <a:p>
            <a:pPr marL="0" indent="0" algn="just">
              <a:buNone/>
            </a:pPr>
            <a:r>
              <a:rPr lang="it-IT" sz="2200" dirty="0">
                <a:latin typeface="Book Antiqua" panose="02040602050305030304" pitchFamily="18" charset="0"/>
                <a:hlinkClick r:id="rId2"/>
              </a:rPr>
              <a:t>https://www.unina.it/didattica/opportunita-studenti/erasmus/programma#p_p_id_101_INSTANCE_eQMIFo6IXmuz_</a:t>
            </a:r>
            <a:r>
              <a:rPr lang="it-IT" sz="2200" dirty="0">
                <a:latin typeface="Book Antiqua" panose="02040602050305030304" pitchFamily="18" charset="0"/>
              </a:rPr>
              <a:t> </a:t>
            </a:r>
          </a:p>
        </p:txBody>
      </p:sp>
      <p:sp>
        <p:nvSpPr>
          <p:cNvPr id="4" name="Frame 3">
            <a:extLst>
              <a:ext uri="{FF2B5EF4-FFF2-40B4-BE49-F238E27FC236}">
                <a16:creationId xmlns:a16="http://schemas.microsoft.com/office/drawing/2014/main" id="{0C285D25-472C-8761-F5DB-A33A79DBBC64}"/>
              </a:ext>
            </a:extLst>
          </p:cNvPr>
          <p:cNvSpPr/>
          <p:nvPr/>
        </p:nvSpPr>
        <p:spPr>
          <a:xfrm>
            <a:off x="-6011" y="-11261"/>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2" name="Picture 2" descr="logo dicmapi">
            <a:extLst>
              <a:ext uri="{FF2B5EF4-FFF2-40B4-BE49-F238E27FC236}">
                <a16:creationId xmlns:a16="http://schemas.microsoft.com/office/drawing/2014/main" id="{CCDD270E-6F09-84FF-C0ED-75CB674DC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651" y="3209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C71640AC-633D-6258-7366-042996E5046D}"/>
              </a:ext>
            </a:extLst>
          </p:cNvPr>
          <p:cNvPicPr>
            <a:picLocks noChangeAspect="1"/>
          </p:cNvPicPr>
          <p:nvPr/>
        </p:nvPicPr>
        <p:blipFill>
          <a:blip r:embed="rId4"/>
          <a:stretch>
            <a:fillRect/>
          </a:stretch>
        </p:blipFill>
        <p:spPr>
          <a:xfrm>
            <a:off x="268770" y="179985"/>
            <a:ext cx="841156" cy="786768"/>
          </a:xfrm>
          <a:prstGeom prst="rect">
            <a:avLst/>
          </a:prstGeom>
        </p:spPr>
      </p:pic>
      <p:sp>
        <p:nvSpPr>
          <p:cNvPr id="7" name="Rectangle 7">
            <a:extLst>
              <a:ext uri="{FF2B5EF4-FFF2-40B4-BE49-F238E27FC236}">
                <a16:creationId xmlns:a16="http://schemas.microsoft.com/office/drawing/2014/main" id="{3D0DB6B2-734F-6B7F-4237-983691577395}"/>
              </a:ext>
            </a:extLst>
          </p:cNvPr>
          <p:cNvSpPr/>
          <p:nvPr/>
        </p:nvSpPr>
        <p:spPr>
          <a:xfrm>
            <a:off x="1109926" y="171494"/>
            <a:ext cx="5592871" cy="915188"/>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a:t>
            </a:r>
            <a:r>
              <a:rPr lang="it-IT" sz="3600" dirty="0">
                <a:solidFill>
                  <a:schemeClr val="bg1"/>
                </a:solidFill>
                <a:latin typeface="Book Antiqua" panose="02040602050305030304" pitchFamily="18" charset="0"/>
              </a:rPr>
              <a:t>Erasmus </a:t>
            </a:r>
            <a:r>
              <a:rPr lang="it-IT" sz="3600" dirty="0" err="1">
                <a:solidFill>
                  <a:schemeClr val="bg1"/>
                </a:solidFill>
                <a:latin typeface="Book Antiqua" panose="02040602050305030304" pitchFamily="18" charset="0"/>
              </a:rPr>
              <a:t>Documents</a:t>
            </a:r>
            <a:endParaRPr lang="en-US" sz="3600" b="1" dirty="0">
              <a:solidFill>
                <a:schemeClr val="bg1"/>
              </a:solidFill>
              <a:latin typeface="Book Antiqua" panose="02040602050305030304" pitchFamily="18" charset="0"/>
            </a:endParaRPr>
          </a:p>
        </p:txBody>
      </p:sp>
      <p:sp>
        <p:nvSpPr>
          <p:cNvPr id="10" name="Rectangle 8">
            <a:extLst>
              <a:ext uri="{FF2B5EF4-FFF2-40B4-BE49-F238E27FC236}">
                <a16:creationId xmlns:a16="http://schemas.microsoft.com/office/drawing/2014/main" id="{8631BB4F-FD83-1C32-F7E5-353AFF3890C8}"/>
              </a:ext>
            </a:extLst>
          </p:cNvPr>
          <p:cNvSpPr/>
          <p:nvPr/>
        </p:nvSpPr>
        <p:spPr>
          <a:xfrm>
            <a:off x="1776937" y="850566"/>
            <a:ext cx="3436307" cy="775891"/>
          </a:xfrm>
          <a:prstGeom prst="rect">
            <a:avLst/>
          </a:prstGeom>
          <a:gradFill>
            <a:gsLst>
              <a:gs pos="0">
                <a:schemeClr val="tx2">
                  <a:lumMod val="40000"/>
                  <a:lumOff val="60000"/>
                </a:schemeClr>
              </a:gs>
              <a:gs pos="78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2400" dirty="0">
                <a:latin typeface="Book Antiqua" panose="02040602050305030304" pitchFamily="18" charset="0"/>
              </a:rPr>
              <a:t>Learning Agreement for Studies</a:t>
            </a:r>
          </a:p>
        </p:txBody>
      </p:sp>
    </p:spTree>
    <p:extLst>
      <p:ext uri="{BB962C8B-B14F-4D97-AF65-F5344CB8AC3E}">
        <p14:creationId xmlns:p14="http://schemas.microsoft.com/office/powerpoint/2010/main" val="2466378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6" name="Rettangolo 5"/>
          <p:cNvSpPr/>
          <p:nvPr/>
        </p:nvSpPr>
        <p:spPr>
          <a:xfrm>
            <a:off x="2573518" y="4539264"/>
            <a:ext cx="1150070" cy="2403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p:nvSpPr>
        <p:spPr>
          <a:xfrm>
            <a:off x="3723588" y="4543977"/>
            <a:ext cx="1264668" cy="2356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Frame 8">
            <a:extLst>
              <a:ext uri="{FF2B5EF4-FFF2-40B4-BE49-F238E27FC236}">
                <a16:creationId xmlns:a16="http://schemas.microsoft.com/office/drawing/2014/main" id="{668EEBA3-587E-2A49-B68D-28C2CBD7BE91}"/>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D8D16CD0-23D6-D84B-8E6B-7E96A9FD7A6E}"/>
              </a:ext>
            </a:extLst>
          </p:cNvPr>
          <p:cNvSpPr/>
          <p:nvPr/>
        </p:nvSpPr>
        <p:spPr>
          <a:xfrm>
            <a:off x="1302763" y="216763"/>
            <a:ext cx="6538474" cy="91518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400" dirty="0">
                <a:solidFill>
                  <a:schemeClr val="tx1"/>
                </a:solidFill>
                <a:latin typeface="Book Antiqua" panose="02040602050305030304" pitchFamily="18" charset="0"/>
              </a:rPr>
              <a:t>Example of a Learning Agreement for Studies</a:t>
            </a:r>
          </a:p>
        </p:txBody>
      </p:sp>
      <p:pic>
        <p:nvPicPr>
          <p:cNvPr id="2" name="Picture 2" descr="logo dicmapi">
            <a:extLst>
              <a:ext uri="{FF2B5EF4-FFF2-40B4-BE49-F238E27FC236}">
                <a16:creationId xmlns:a16="http://schemas.microsoft.com/office/drawing/2014/main" id="{9E6A39E5-C2AE-1D7F-4B9B-63638B945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977" y="6122406"/>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C33DCED4-683F-C706-BB19-944DAF9D1942}"/>
              </a:ext>
            </a:extLst>
          </p:cNvPr>
          <p:cNvPicPr>
            <a:picLocks noChangeAspect="1"/>
          </p:cNvPicPr>
          <p:nvPr/>
        </p:nvPicPr>
        <p:blipFill>
          <a:blip r:embed="rId3"/>
          <a:stretch>
            <a:fillRect/>
          </a:stretch>
        </p:blipFill>
        <p:spPr>
          <a:xfrm>
            <a:off x="1866906" y="1348713"/>
            <a:ext cx="5613178" cy="4959750"/>
          </a:xfrm>
          <a:prstGeom prst="rect">
            <a:avLst/>
          </a:prstGeom>
        </p:spPr>
      </p:pic>
      <p:pic>
        <p:nvPicPr>
          <p:cNvPr id="12" name="Immagine 11">
            <a:extLst>
              <a:ext uri="{FF2B5EF4-FFF2-40B4-BE49-F238E27FC236}">
                <a16:creationId xmlns:a16="http://schemas.microsoft.com/office/drawing/2014/main" id="{800F91C6-5BBA-CCC5-1AD4-D429B097DEEA}"/>
              </a:ext>
            </a:extLst>
          </p:cNvPr>
          <p:cNvPicPr>
            <a:picLocks noChangeAspect="1"/>
          </p:cNvPicPr>
          <p:nvPr/>
        </p:nvPicPr>
        <p:blipFill>
          <a:blip r:embed="rId4"/>
          <a:stretch>
            <a:fillRect/>
          </a:stretch>
        </p:blipFill>
        <p:spPr>
          <a:xfrm>
            <a:off x="106894" y="5915079"/>
            <a:ext cx="841156" cy="786768"/>
          </a:xfrm>
          <a:prstGeom prst="rect">
            <a:avLst/>
          </a:prstGeom>
        </p:spPr>
      </p:pic>
    </p:spTree>
    <p:extLst>
      <p:ext uri="{BB962C8B-B14F-4D97-AF65-F5344CB8AC3E}">
        <p14:creationId xmlns:p14="http://schemas.microsoft.com/office/powerpoint/2010/main" val="2400776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39623C-7EC8-9640-8D2F-B5A3271DCFA4}"/>
              </a:ext>
            </a:extLst>
          </p:cNvPr>
          <p:cNvSpPr>
            <a:spLocks noGrp="1"/>
          </p:cNvSpPr>
          <p:nvPr>
            <p:ph idx="1"/>
          </p:nvPr>
        </p:nvSpPr>
        <p:spPr>
          <a:xfrm>
            <a:off x="457200" y="1782761"/>
            <a:ext cx="8229600" cy="4525963"/>
          </a:xfrm>
        </p:spPr>
        <p:txBody>
          <a:bodyPr>
            <a:normAutofit/>
          </a:bodyPr>
          <a:lstStyle/>
          <a:p>
            <a:pPr marL="0" indent="0">
              <a:buNone/>
            </a:pPr>
            <a:endParaRPr lang="it-IT" sz="1600" dirty="0"/>
          </a:p>
          <a:p>
            <a:pPr marL="0" indent="0" algn="just">
              <a:buNone/>
            </a:pPr>
            <a:r>
              <a:rPr lang="en-US" sz="1600" dirty="0">
                <a:latin typeface="Book Antiqua" panose="02040602050305030304" pitchFamily="18" charset="0"/>
              </a:rPr>
              <a:t>Winning students - before departure - must sign the Erasmus financial agreement</a:t>
            </a:r>
            <a:r>
              <a:rPr lang="it-IT" sz="1600" dirty="0">
                <a:latin typeface="Book Antiqua" panose="02040602050305030304" pitchFamily="18" charset="0"/>
              </a:rPr>
              <a:t>.</a:t>
            </a:r>
          </a:p>
          <a:p>
            <a:pPr marL="0" indent="0" algn="just">
              <a:buNone/>
            </a:pPr>
            <a:r>
              <a:rPr lang="en-US" sz="1600" dirty="0">
                <a:latin typeface="Book Antiqua" panose="02040602050305030304" pitchFamily="18" charset="0"/>
              </a:rPr>
              <a:t>The procedure for signing financial agreements requires the following documentation to be uploaded on the platform </a:t>
            </a:r>
            <a:r>
              <a:rPr lang="en-US" sz="1600" u="sng" dirty="0">
                <a:latin typeface="Book Antiqua" panose="02040602050305030304" pitchFamily="18" charset="0"/>
              </a:rPr>
              <a:t>https://mobility.unina.it </a:t>
            </a:r>
            <a:r>
              <a:rPr lang="en-US" sz="1600" dirty="0">
                <a:latin typeface="Book Antiqua" panose="02040602050305030304" pitchFamily="18" charset="0"/>
              </a:rPr>
              <a:t>, section career attachments </a:t>
            </a:r>
            <a:r>
              <a:rPr lang="it-IT" sz="1600" dirty="0">
                <a:latin typeface="Book Antiqua" panose="02040602050305030304" pitchFamily="18" charset="0"/>
              </a:rPr>
              <a:t>:</a:t>
            </a:r>
          </a:p>
          <a:p>
            <a:pPr marL="0" indent="0" algn="just">
              <a:buNone/>
            </a:pPr>
            <a:endParaRPr lang="it-IT" sz="1600" dirty="0">
              <a:latin typeface="Book Antiqua" panose="02040602050305030304" pitchFamily="18" charset="0"/>
            </a:endParaRPr>
          </a:p>
          <a:p>
            <a:pPr algn="just">
              <a:buAutoNum type="arabicPeriod"/>
            </a:pPr>
            <a:r>
              <a:rPr lang="en-US" sz="1600" dirty="0">
                <a:latin typeface="Book Antiqua" panose="02040602050305030304" pitchFamily="18" charset="0"/>
              </a:rPr>
              <a:t>Copy of the application form, or letter of acceptance from the host university or self-declaration regarding the application form</a:t>
            </a:r>
          </a:p>
          <a:p>
            <a:pPr algn="just">
              <a:buAutoNum type="arabicPeriod"/>
            </a:pPr>
            <a:r>
              <a:rPr lang="en-US" sz="1600" dirty="0">
                <a:latin typeface="Book Antiqua" panose="02040602050305030304" pitchFamily="18" charset="0"/>
              </a:rPr>
              <a:t>Copy of the language certificate</a:t>
            </a:r>
          </a:p>
          <a:p>
            <a:pPr algn="just">
              <a:buAutoNum type="arabicPeriod"/>
            </a:pPr>
            <a:r>
              <a:rPr lang="it-IT" sz="1600" dirty="0">
                <a:latin typeface="Book Antiqua" panose="02040602050305030304" pitchFamily="18" charset="0"/>
              </a:rPr>
              <a:t>Learning Agreement</a:t>
            </a:r>
          </a:p>
          <a:p>
            <a:pPr algn="just">
              <a:buAutoNum type="arabicPeriod"/>
            </a:pPr>
            <a:r>
              <a:rPr lang="it-IT" sz="1600" dirty="0">
                <a:latin typeface="Book Antiqua" panose="02040602050305030304" pitchFamily="18" charset="0"/>
              </a:rPr>
              <a:t>Residence </a:t>
            </a:r>
            <a:r>
              <a:rPr lang="it-IT" sz="1600" dirty="0" err="1">
                <a:latin typeface="Book Antiqua" panose="02040602050305030304" pitchFamily="18" charset="0"/>
              </a:rPr>
              <a:t>permit</a:t>
            </a:r>
            <a:r>
              <a:rPr lang="it-IT" sz="1600" dirty="0">
                <a:latin typeface="Book Antiqua" panose="02040602050305030304" pitchFamily="18" charset="0"/>
              </a:rPr>
              <a:t> for international </a:t>
            </a:r>
            <a:r>
              <a:rPr lang="it-IT" sz="1600" dirty="0" err="1">
                <a:latin typeface="Book Antiqua" panose="02040602050305030304" pitchFamily="18" charset="0"/>
              </a:rPr>
              <a:t>students</a:t>
            </a:r>
            <a:r>
              <a:rPr lang="it-IT" sz="1600" dirty="0">
                <a:latin typeface="Book Antiqua" panose="02040602050305030304" pitchFamily="18" charset="0"/>
              </a:rPr>
              <a:t>.</a:t>
            </a:r>
          </a:p>
        </p:txBody>
      </p:sp>
      <p:pic>
        <p:nvPicPr>
          <p:cNvPr id="4" name="Immagine 3"/>
          <p:cNvPicPr>
            <a:picLocks noChangeAspect="1"/>
          </p:cNvPicPr>
          <p:nvPr/>
        </p:nvPicPr>
        <p:blipFill>
          <a:blip r:embed="rId3"/>
          <a:stretch>
            <a:fillRect/>
          </a:stretch>
        </p:blipFill>
        <p:spPr>
          <a:xfrm>
            <a:off x="6679774" y="353358"/>
            <a:ext cx="2007026" cy="1420975"/>
          </a:xfrm>
          <a:prstGeom prst="rect">
            <a:avLst/>
          </a:prstGeom>
        </p:spPr>
      </p:pic>
      <p:sp>
        <p:nvSpPr>
          <p:cNvPr id="8" name="Rectangle 7">
            <a:extLst>
              <a:ext uri="{FF2B5EF4-FFF2-40B4-BE49-F238E27FC236}">
                <a16:creationId xmlns:a16="http://schemas.microsoft.com/office/drawing/2014/main" id="{6789020B-C53C-3E40-BBED-50228139C25A}"/>
              </a:ext>
            </a:extLst>
          </p:cNvPr>
          <p:cNvSpPr/>
          <p:nvPr/>
        </p:nvSpPr>
        <p:spPr>
          <a:xfrm>
            <a:off x="457200" y="274638"/>
            <a:ext cx="5592871" cy="915188"/>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Erasmus </a:t>
            </a:r>
            <a:r>
              <a:rPr lang="it-IT" sz="3600" dirty="0" err="1">
                <a:latin typeface="Book Antiqua" panose="02040602050305030304" pitchFamily="18" charset="0"/>
              </a:rPr>
              <a:t>Documents</a:t>
            </a:r>
            <a:endParaRPr lang="en-US" sz="3600" b="1" dirty="0">
              <a:latin typeface="Book Antiqua" panose="02040602050305030304" pitchFamily="18" charset="0"/>
            </a:endParaRPr>
          </a:p>
        </p:txBody>
      </p:sp>
      <p:sp>
        <p:nvSpPr>
          <p:cNvPr id="9" name="Rectangle 8">
            <a:extLst>
              <a:ext uri="{FF2B5EF4-FFF2-40B4-BE49-F238E27FC236}">
                <a16:creationId xmlns:a16="http://schemas.microsoft.com/office/drawing/2014/main" id="{C9061FDF-B92F-C54B-A756-CDAF14A91525}"/>
              </a:ext>
            </a:extLst>
          </p:cNvPr>
          <p:cNvSpPr/>
          <p:nvPr/>
        </p:nvSpPr>
        <p:spPr>
          <a:xfrm>
            <a:off x="960328" y="1006870"/>
            <a:ext cx="3436307" cy="775891"/>
          </a:xfrm>
          <a:prstGeom prst="rect">
            <a:avLst/>
          </a:prstGeom>
          <a:gradFill>
            <a:gsLst>
              <a:gs pos="0">
                <a:schemeClr val="tx2">
                  <a:lumMod val="40000"/>
                  <a:lumOff val="60000"/>
                </a:schemeClr>
              </a:gs>
              <a:gs pos="100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2400" dirty="0">
                <a:latin typeface="Book Antiqua" panose="02040602050305030304" pitchFamily="18" charset="0"/>
              </a:rPr>
              <a:t>Erasmus </a:t>
            </a:r>
            <a:r>
              <a:rPr lang="it-IT" sz="2400" dirty="0" err="1">
                <a:latin typeface="Book Antiqua" panose="02040602050305030304" pitchFamily="18" charset="0"/>
              </a:rPr>
              <a:t>contract</a:t>
            </a:r>
            <a:endParaRPr lang="it-IT" sz="2400" dirty="0">
              <a:latin typeface="Book Antiqua" panose="02040602050305030304" pitchFamily="18" charset="0"/>
            </a:endParaRPr>
          </a:p>
        </p:txBody>
      </p:sp>
      <p:sp>
        <p:nvSpPr>
          <p:cNvPr id="2" name="Frame 8">
            <a:extLst>
              <a:ext uri="{FF2B5EF4-FFF2-40B4-BE49-F238E27FC236}">
                <a16:creationId xmlns:a16="http://schemas.microsoft.com/office/drawing/2014/main" id="{4E68101D-9DE7-0B70-B050-B21F817195AD}"/>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6" name="Immagine 5">
            <a:extLst>
              <a:ext uri="{FF2B5EF4-FFF2-40B4-BE49-F238E27FC236}">
                <a16:creationId xmlns:a16="http://schemas.microsoft.com/office/drawing/2014/main" id="{77F729FA-B8B3-3E28-E5B5-F23C00624F80}"/>
              </a:ext>
            </a:extLst>
          </p:cNvPr>
          <p:cNvPicPr>
            <a:picLocks noChangeAspect="1"/>
          </p:cNvPicPr>
          <p:nvPr/>
        </p:nvPicPr>
        <p:blipFill>
          <a:blip r:embed="rId4"/>
          <a:stretch>
            <a:fillRect/>
          </a:stretch>
        </p:blipFill>
        <p:spPr>
          <a:xfrm>
            <a:off x="106894" y="5915079"/>
            <a:ext cx="841156" cy="786768"/>
          </a:xfrm>
          <a:prstGeom prst="rect">
            <a:avLst/>
          </a:prstGeom>
        </p:spPr>
      </p:pic>
      <p:pic>
        <p:nvPicPr>
          <p:cNvPr id="7" name="Picture 2" descr="logo dicmapi">
            <a:extLst>
              <a:ext uri="{FF2B5EF4-FFF2-40B4-BE49-F238E27FC236}">
                <a16:creationId xmlns:a16="http://schemas.microsoft.com/office/drawing/2014/main" id="{A8F9B4D6-BEC7-F4F4-34B4-1D0C455EB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977" y="6122406"/>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150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DB4F97B-5794-E748-B55D-B9199385E372}"/>
              </a:ext>
            </a:extLst>
          </p:cNvPr>
          <p:cNvSpPr>
            <a:spLocks noGrp="1"/>
          </p:cNvSpPr>
          <p:nvPr>
            <p:ph idx="1"/>
          </p:nvPr>
        </p:nvSpPr>
        <p:spPr>
          <a:xfrm>
            <a:off x="544883" y="1325957"/>
            <a:ext cx="7601590" cy="4525963"/>
          </a:xfrm>
        </p:spPr>
        <p:txBody>
          <a:bodyPr>
            <a:normAutofit/>
          </a:bodyPr>
          <a:lstStyle/>
          <a:p>
            <a:pPr marL="0" indent="0" algn="just">
              <a:buNone/>
            </a:pPr>
            <a:endParaRPr lang="it-IT" sz="2200" dirty="0">
              <a:latin typeface="Book Antiqua" panose="02040602050305030304" pitchFamily="18" charset="0"/>
            </a:endParaRPr>
          </a:p>
          <a:p>
            <a:pPr marL="0" indent="0" algn="just">
              <a:buNone/>
            </a:pPr>
            <a:r>
              <a:rPr lang="en-US" sz="2200" dirty="0">
                <a:latin typeface="Book Antiqua" panose="02040602050305030304" pitchFamily="18" charset="0"/>
              </a:rPr>
              <a:t>Students awarded an Erasmus grant are insured during the course of their institutional activities against accident and third-party liability risks. The insurance terms and conditions can be consulted on the University portal in the Erasmus page in the document: "Insurance coverage for Erasmus+ students - SHORT GUIDE" </a:t>
            </a:r>
          </a:p>
          <a:p>
            <a:pPr marL="0" indent="0" algn="just">
              <a:buNone/>
            </a:pPr>
            <a:r>
              <a:rPr lang="it-IT" sz="2200" dirty="0">
                <a:latin typeface="Book Antiqua" panose="02040602050305030304" pitchFamily="18" charset="0"/>
                <a:hlinkClick r:id="rId2"/>
              </a:rPr>
              <a:t>https://www.unina.it/documents/11958/21043453/ER.2020.21_guida.copertura.assicurativa.pdf</a:t>
            </a:r>
            <a:endParaRPr lang="it-IT" sz="2200" dirty="0">
              <a:latin typeface="Book Antiqua" panose="02040602050305030304" pitchFamily="18" charset="0"/>
            </a:endParaRPr>
          </a:p>
          <a:p>
            <a:pPr marL="0" indent="0" algn="just">
              <a:buNone/>
            </a:pPr>
            <a:endParaRPr lang="it-IT" sz="2200" dirty="0">
              <a:latin typeface="Book Antiqua" panose="02040602050305030304" pitchFamily="18" charset="0"/>
            </a:endParaRPr>
          </a:p>
        </p:txBody>
      </p:sp>
      <p:pic>
        <p:nvPicPr>
          <p:cNvPr id="5" name="Immagine 4"/>
          <p:cNvPicPr>
            <a:picLocks noChangeAspect="1"/>
          </p:cNvPicPr>
          <p:nvPr/>
        </p:nvPicPr>
        <p:blipFill>
          <a:blip r:embed="rId3"/>
          <a:stretch>
            <a:fillRect/>
          </a:stretch>
        </p:blipFill>
        <p:spPr>
          <a:xfrm>
            <a:off x="2705838" y="4759575"/>
            <a:ext cx="2170331" cy="1858972"/>
          </a:xfrm>
          <a:prstGeom prst="rect">
            <a:avLst/>
          </a:prstGeom>
        </p:spPr>
      </p:pic>
      <p:sp>
        <p:nvSpPr>
          <p:cNvPr id="7" name="Rectangle 6">
            <a:extLst>
              <a:ext uri="{FF2B5EF4-FFF2-40B4-BE49-F238E27FC236}">
                <a16:creationId xmlns:a16="http://schemas.microsoft.com/office/drawing/2014/main" id="{A137A183-CD43-5E45-AE2B-682CB4E62133}"/>
              </a:ext>
            </a:extLst>
          </p:cNvPr>
          <p:cNvSpPr/>
          <p:nvPr/>
        </p:nvSpPr>
        <p:spPr>
          <a:xfrm>
            <a:off x="544883" y="410769"/>
            <a:ext cx="6983259" cy="915188"/>
          </a:xfrm>
          <a:prstGeom prst="rect">
            <a:avLst/>
          </a:prstGeom>
          <a:solidFill>
            <a:schemeClr val="tx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it-IT" sz="3600" dirty="0">
                <a:solidFill>
                  <a:schemeClr val="tx1"/>
                </a:solidFill>
                <a:latin typeface="Book Antiqua" panose="02040602050305030304" pitchFamily="18" charset="0"/>
              </a:rPr>
              <a:t>Services and Insurance Coverage</a:t>
            </a:r>
          </a:p>
        </p:txBody>
      </p:sp>
      <p:pic>
        <p:nvPicPr>
          <p:cNvPr id="2" name="Picture 2" descr="logo dicmapi">
            <a:extLst>
              <a:ext uri="{FF2B5EF4-FFF2-40B4-BE49-F238E27FC236}">
                <a16:creationId xmlns:a16="http://schemas.microsoft.com/office/drawing/2014/main" id="{86BAD03E-2AC4-E4E1-21DD-F6F2CC878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564951CF-422C-2872-880A-9E007895239D}"/>
              </a:ext>
            </a:extLst>
          </p:cNvPr>
          <p:cNvPicPr>
            <a:picLocks noChangeAspect="1"/>
          </p:cNvPicPr>
          <p:nvPr/>
        </p:nvPicPr>
        <p:blipFill>
          <a:blip r:embed="rId5"/>
          <a:stretch>
            <a:fillRect/>
          </a:stretch>
        </p:blipFill>
        <p:spPr>
          <a:xfrm>
            <a:off x="106894" y="5915079"/>
            <a:ext cx="841156" cy="786768"/>
          </a:xfrm>
          <a:prstGeom prst="rect">
            <a:avLst/>
          </a:prstGeom>
        </p:spPr>
      </p:pic>
    </p:spTree>
    <p:extLst>
      <p:ext uri="{BB962C8B-B14F-4D97-AF65-F5344CB8AC3E}">
        <p14:creationId xmlns:p14="http://schemas.microsoft.com/office/powerpoint/2010/main" val="317630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61A5BB2-C44B-7FD2-563E-10CB924E6103}"/>
              </a:ext>
            </a:extLst>
          </p:cNvPr>
          <p:cNvSpPr txBox="1"/>
          <p:nvPr/>
        </p:nvSpPr>
        <p:spPr>
          <a:xfrm>
            <a:off x="420624" y="659380"/>
            <a:ext cx="8197596" cy="5607689"/>
          </a:xfrm>
          <a:prstGeom prst="rect">
            <a:avLst/>
          </a:prstGeom>
          <a:pattFill prst="pct5">
            <a:fgClr>
              <a:schemeClr val="tx2">
                <a:lumMod val="40000"/>
                <a:lumOff val="60000"/>
              </a:schemeClr>
            </a:fgClr>
            <a:bgClr>
              <a:schemeClr val="bg1"/>
            </a:bgClr>
          </a:pattFill>
        </p:spPr>
        <p:txBody>
          <a:bodyPr wrap="square" lIns="91440" tIns="45720" rIns="91440" bIns="45720" rtlCol="0" anchor="t">
            <a:spAutoFit/>
          </a:bodyPr>
          <a:lstStyle/>
          <a:p>
            <a:pPr algn="just">
              <a:spcBef>
                <a:spcPct val="20000"/>
              </a:spcBef>
            </a:pPr>
            <a:r>
              <a:rPr lang="en-US" sz="1600" b="1" dirty="0">
                <a:solidFill>
                  <a:srgbClr val="FF0000"/>
                </a:solidFill>
                <a:latin typeface="Book Antiqua"/>
              </a:rPr>
              <a:t>Erasmus+ mobility for study purposes </a:t>
            </a:r>
            <a:r>
              <a:rPr lang="en-US" sz="1600" dirty="0">
                <a:latin typeface="Book Antiqua"/>
              </a:rPr>
              <a:t>is aimed at university students at universities in EU member countries, third countries associated with the </a:t>
            </a:r>
            <a:r>
              <a:rPr lang="en-US" sz="1600" dirty="0" err="1">
                <a:latin typeface="Book Antiqua"/>
              </a:rPr>
              <a:t>programme</a:t>
            </a:r>
            <a:r>
              <a:rPr lang="en-US" sz="1600" dirty="0">
                <a:latin typeface="Book Antiqua"/>
              </a:rPr>
              <a:t> (</a:t>
            </a:r>
            <a:r>
              <a:rPr lang="en-US" sz="1600" dirty="0" err="1">
                <a:latin typeface="Book Antiqua"/>
              </a:rPr>
              <a:t>programme</a:t>
            </a:r>
            <a:r>
              <a:rPr lang="en-US" sz="1600" dirty="0">
                <a:latin typeface="Book Antiqua"/>
              </a:rPr>
              <a:t> countries) as well as countries not associated with the </a:t>
            </a:r>
            <a:r>
              <a:rPr lang="en-US" sz="1600" dirty="0" err="1">
                <a:latin typeface="Book Antiqua"/>
              </a:rPr>
              <a:t>programme</a:t>
            </a:r>
            <a:r>
              <a:rPr lang="en-US" sz="1600" dirty="0">
                <a:latin typeface="Book Antiqua"/>
              </a:rPr>
              <a:t> (international mobility – non-EU countries) for:</a:t>
            </a:r>
          </a:p>
          <a:p>
            <a:pPr algn="just">
              <a:spcBef>
                <a:spcPct val="20000"/>
              </a:spcBef>
            </a:pPr>
            <a:endParaRPr lang="en-US" sz="1600" dirty="0">
              <a:latin typeface="Book Antiqua"/>
            </a:endParaRPr>
          </a:p>
          <a:p>
            <a:pPr marL="342900" indent="-342900" algn="just">
              <a:spcBef>
                <a:spcPct val="20000"/>
              </a:spcBef>
              <a:buAutoNum type="alphaLcParenR"/>
            </a:pPr>
            <a:r>
              <a:rPr lang="en-US" sz="1600" dirty="0">
                <a:latin typeface="Book Antiqua" panose="02040602050305030304" pitchFamily="18" charset="0"/>
              </a:rPr>
              <a:t>attend courses and take the related exams;</a:t>
            </a:r>
          </a:p>
          <a:p>
            <a:pPr marL="342900" indent="-342900" algn="just">
              <a:spcBef>
                <a:spcPct val="20000"/>
              </a:spcBef>
              <a:buAutoNum type="alphaLcParenR"/>
            </a:pPr>
            <a:r>
              <a:rPr lang="en-US" sz="1600" dirty="0">
                <a:latin typeface="Book Antiqua" panose="02040602050305030304" pitchFamily="18" charset="0"/>
              </a:rPr>
              <a:t>prepare the thesis;</a:t>
            </a:r>
          </a:p>
          <a:p>
            <a:pPr marL="342900" indent="-342900" algn="just">
              <a:spcBef>
                <a:spcPct val="20000"/>
              </a:spcBef>
              <a:buAutoNum type="alphaLcParenR"/>
            </a:pPr>
            <a:r>
              <a:rPr lang="en-US" sz="1600" dirty="0">
                <a:latin typeface="Book Antiqua" panose="02040602050305030304" pitchFamily="18" charset="0"/>
              </a:rPr>
              <a:t>carry out research, internship, laboratory, etc. activities, provided for by the study plan. In particular, the internship may be carried out only if provided for by the teaching plan of the Study Course and combined with a period of study. The internship must be carried out under the supervision of the same University where the student will carry out the mobility.</a:t>
            </a:r>
            <a:endParaRPr lang="it-IT" sz="1600" dirty="0">
              <a:latin typeface="Book Antiqua" panose="02040602050305030304" pitchFamily="18" charset="0"/>
            </a:endParaRPr>
          </a:p>
          <a:p>
            <a:pPr algn="just">
              <a:spcBef>
                <a:spcPct val="20000"/>
              </a:spcBef>
            </a:pPr>
            <a:r>
              <a:rPr lang="en-US" sz="1600" dirty="0">
                <a:solidFill>
                  <a:srgbClr val="FF0000"/>
                </a:solidFill>
                <a:latin typeface="Book Antiqua" panose="02040602050305030304" pitchFamily="18" charset="0"/>
              </a:rPr>
              <a:t>Please note that </a:t>
            </a:r>
            <a:r>
              <a:rPr lang="en-US" sz="1600" dirty="0">
                <a:latin typeface="Book Antiqua" panose="02040602050305030304" pitchFamily="18" charset="0"/>
              </a:rPr>
              <a:t>the new Erasmus+ </a:t>
            </a:r>
            <a:r>
              <a:rPr lang="en-US" sz="1600" dirty="0" err="1">
                <a:latin typeface="Book Antiqua" panose="02040602050305030304" pitchFamily="18" charset="0"/>
              </a:rPr>
              <a:t>programme</a:t>
            </a:r>
            <a:r>
              <a:rPr lang="en-US" sz="1600" dirty="0">
                <a:latin typeface="Book Antiqua" panose="02040602050305030304" pitchFamily="18" charset="0"/>
              </a:rPr>
              <a:t> has imposed the digital stipulation of bilateral agreements through the Erasmus Without Paper platform, which is still in the technical implementation phase. Therefore, although the “Erasmus+ and International Mobility Office” is working on the confirmations of the agreements, the above-mentioned tables may be subject to updates and/or cancellations of destinations.</a:t>
            </a:r>
          </a:p>
          <a:p>
            <a:pPr algn="just">
              <a:spcBef>
                <a:spcPct val="20000"/>
              </a:spcBef>
            </a:pPr>
            <a:endParaRPr lang="en-US" sz="1600" dirty="0">
              <a:latin typeface="Book Antiqua" panose="02040602050305030304" pitchFamily="18" charset="0"/>
            </a:endParaRPr>
          </a:p>
          <a:p>
            <a:pPr algn="just">
              <a:spcBef>
                <a:spcPct val="20000"/>
              </a:spcBef>
            </a:pPr>
            <a:r>
              <a:rPr lang="en-US" sz="1600" dirty="0">
                <a:latin typeface="Book Antiqua" panose="02040602050305030304" pitchFamily="18" charset="0"/>
              </a:rPr>
              <a:t>Furthermore, it is noted that </a:t>
            </a:r>
            <a:r>
              <a:rPr lang="en-US" sz="1600" i="1" u="sng" dirty="0">
                <a:solidFill>
                  <a:srgbClr val="FF0000"/>
                </a:solidFill>
                <a:latin typeface="Book Antiqua" panose="02040602050305030304" pitchFamily="18" charset="0"/>
              </a:rPr>
              <a:t>the availability of mobility places is subject to change and is provisional and non-binding.</a:t>
            </a:r>
            <a:r>
              <a:rPr lang="en-US" sz="1600" dirty="0">
                <a:latin typeface="Book Antiqua" panose="02040602050305030304" pitchFamily="18" charset="0"/>
              </a:rPr>
              <a:t> The allocation of mobility is also subject to acceptance by the host institution.</a:t>
            </a:r>
            <a:endParaRPr lang="it-IT" sz="1600" dirty="0">
              <a:latin typeface="Book Antiqua" panose="02040602050305030304" pitchFamily="18" charset="0"/>
            </a:endParaRPr>
          </a:p>
        </p:txBody>
      </p:sp>
      <p:sp>
        <p:nvSpPr>
          <p:cNvPr id="3" name="Rettangolo 2">
            <a:extLst>
              <a:ext uri="{FF2B5EF4-FFF2-40B4-BE49-F238E27FC236}">
                <a16:creationId xmlns:a16="http://schemas.microsoft.com/office/drawing/2014/main" id="{0349DED1-C368-F19C-AE17-09AD640535FD}"/>
              </a:ext>
            </a:extLst>
          </p:cNvPr>
          <p:cNvSpPr/>
          <p:nvPr/>
        </p:nvSpPr>
        <p:spPr>
          <a:xfrm>
            <a:off x="1163778" y="0"/>
            <a:ext cx="5992346" cy="646331"/>
          </a:xfrm>
          <a:prstGeom prst="rect">
            <a:avLst/>
          </a:prstGeom>
          <a:solidFill>
            <a:schemeClr val="tx2">
              <a:lumMod val="40000"/>
              <a:lumOff val="60000"/>
              <a:alpha val="72000"/>
            </a:schemeClr>
          </a:solidFill>
          <a:ln>
            <a:solidFill>
              <a:schemeClr val="tx1"/>
            </a:solidFill>
          </a:ln>
        </p:spPr>
        <p:txBody>
          <a:bodyPr wrap="none" lIns="91440" tIns="45720" rIns="91440" bIns="45720">
            <a:spAutoFit/>
          </a:bodyPr>
          <a:lstStyle/>
          <a:p>
            <a:pPr algn="ctr"/>
            <a:r>
              <a:rPr lang="it-IT" sz="3600" b="0" cap="none" spc="0" dirty="0">
                <a:ln w="0"/>
                <a:solidFill>
                  <a:schemeClr val="tx1"/>
                </a:solidFill>
                <a:effectLst>
                  <a:outerShdw blurRad="38100" dist="19050" dir="2700000" algn="tl" rotWithShape="0">
                    <a:schemeClr val="dk1">
                      <a:alpha val="40000"/>
                    </a:schemeClr>
                  </a:outerShdw>
                </a:effectLst>
                <a:latin typeface="Book Antiqua" panose="02040602050305030304" pitchFamily="18" charset="0"/>
              </a:rPr>
              <a:t>GENERAL INFORMATION</a:t>
            </a:r>
          </a:p>
        </p:txBody>
      </p:sp>
      <p:pic>
        <p:nvPicPr>
          <p:cNvPr id="4" name="Picture 2" descr="logo dicmapi">
            <a:extLst>
              <a:ext uri="{FF2B5EF4-FFF2-40B4-BE49-F238E27FC236}">
                <a16:creationId xmlns:a16="http://schemas.microsoft.com/office/drawing/2014/main" id="{3D76AB50-884C-5A07-3221-BF4D582B8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083" y="0"/>
            <a:ext cx="1485899" cy="61134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6E8B485C-3222-7817-718A-639612DB5F9F}"/>
              </a:ext>
            </a:extLst>
          </p:cNvPr>
          <p:cNvPicPr>
            <a:picLocks noChangeAspect="1"/>
          </p:cNvPicPr>
          <p:nvPr/>
        </p:nvPicPr>
        <p:blipFill>
          <a:blip r:embed="rId4"/>
          <a:stretch>
            <a:fillRect/>
          </a:stretch>
        </p:blipFill>
        <p:spPr>
          <a:xfrm>
            <a:off x="134018" y="17494"/>
            <a:ext cx="783524" cy="646331"/>
          </a:xfrm>
          <a:prstGeom prst="rect">
            <a:avLst/>
          </a:prstGeom>
        </p:spPr>
      </p:pic>
    </p:spTree>
    <p:extLst>
      <p:ext uri="{BB962C8B-B14F-4D97-AF65-F5344CB8AC3E}">
        <p14:creationId xmlns:p14="http://schemas.microsoft.com/office/powerpoint/2010/main" val="2699288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0999C4D-E5BE-7C43-B3E6-25F79D96D9FF}"/>
              </a:ext>
            </a:extLst>
          </p:cNvPr>
          <p:cNvSpPr>
            <a:spLocks noGrp="1"/>
          </p:cNvSpPr>
          <p:nvPr>
            <p:ph idx="1"/>
          </p:nvPr>
        </p:nvSpPr>
        <p:spPr>
          <a:xfrm>
            <a:off x="356991" y="1736727"/>
            <a:ext cx="7346516" cy="2785170"/>
          </a:xfrm>
        </p:spPr>
        <p:txBody>
          <a:bodyPr>
            <a:normAutofit/>
          </a:bodyPr>
          <a:lstStyle/>
          <a:p>
            <a:pPr marL="0" indent="0" algn="just">
              <a:buNone/>
            </a:pPr>
            <a:r>
              <a:rPr lang="en-US" sz="2200" dirty="0">
                <a:latin typeface="Book Antiqua" panose="02040602050305030304" pitchFamily="18" charset="0"/>
              </a:rPr>
              <a:t>For health coverage during the stay abroad in European Union countries of Italian citizens, it is sufficient, generally speaking, to bring with you the European Health Insurance Card (TEAM) which allows for health coverage limited to the necessary care. </a:t>
            </a:r>
          </a:p>
        </p:txBody>
      </p:sp>
      <p:pic>
        <p:nvPicPr>
          <p:cNvPr id="5" name="Picture 2" descr="Disegno Medico auscultazione colorato da Utente non registrato il 09 di  Dicembre del 2018">
            <a:extLst>
              <a:ext uri="{FF2B5EF4-FFF2-40B4-BE49-F238E27FC236}">
                <a16:creationId xmlns:a16="http://schemas.microsoft.com/office/drawing/2014/main" id="{62EBD8B2-AE23-C847-9A73-0EE718330465}"/>
              </a:ext>
            </a:extLst>
          </p:cNvPr>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823365" y="410769"/>
            <a:ext cx="2677626" cy="2097474"/>
          </a:xfrm>
          <a:prstGeom prst="rect">
            <a:avLst/>
          </a:prstGeom>
          <a:noFill/>
          <a:extLst>
            <a:ext uri="{909E8E84-426E-40DD-AFC4-6F175D3DCCD1}">
              <a14:hiddenFill xmlns:a14="http://schemas.microsoft.com/office/drawing/2010/main">
                <a:solidFill>
                  <a:srgbClr val="FFFFFF"/>
                </a:solidFill>
              </a14:hiddenFill>
            </a:ext>
          </a:extLst>
        </p:spPr>
      </p:pic>
      <p:sp>
        <p:nvSpPr>
          <p:cNvPr id="6" name="Frame 5">
            <a:extLst>
              <a:ext uri="{FF2B5EF4-FFF2-40B4-BE49-F238E27FC236}">
                <a16:creationId xmlns:a16="http://schemas.microsoft.com/office/drawing/2014/main" id="{BB07F8F0-CE6C-D14B-B159-E09B29A1B168}"/>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24AE7E2-7711-804C-AA0A-E489EBC300C2}"/>
              </a:ext>
            </a:extLst>
          </p:cNvPr>
          <p:cNvSpPr/>
          <p:nvPr/>
        </p:nvSpPr>
        <p:spPr>
          <a:xfrm>
            <a:off x="557409" y="410769"/>
            <a:ext cx="6983259" cy="91518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it-IT" sz="3600" b="1" dirty="0">
                <a:latin typeface="Book Antiqua" panose="02040602050305030304" pitchFamily="18" charset="0"/>
              </a:rPr>
              <a:t> </a:t>
            </a:r>
            <a:r>
              <a:rPr lang="it-IT" sz="3600" dirty="0">
                <a:solidFill>
                  <a:schemeClr val="tx1"/>
                </a:solidFill>
                <a:latin typeface="Book Antiqua" panose="02040602050305030304" pitchFamily="18" charset="0"/>
              </a:rPr>
              <a:t>health care</a:t>
            </a:r>
            <a:endParaRPr lang="en-US" sz="3600" dirty="0">
              <a:solidFill>
                <a:schemeClr val="tx1"/>
              </a:solidFill>
              <a:latin typeface="Book Antiqua" panose="02040602050305030304" pitchFamily="18" charset="0"/>
            </a:endParaRPr>
          </a:p>
        </p:txBody>
      </p:sp>
      <p:sp>
        <p:nvSpPr>
          <p:cNvPr id="10" name="Rectangle 9">
            <a:extLst>
              <a:ext uri="{FF2B5EF4-FFF2-40B4-BE49-F238E27FC236}">
                <a16:creationId xmlns:a16="http://schemas.microsoft.com/office/drawing/2014/main" id="{A1B55A4C-74EE-0245-A9F9-D37F52B48B1B}"/>
              </a:ext>
            </a:extLst>
          </p:cNvPr>
          <p:cNvSpPr/>
          <p:nvPr/>
        </p:nvSpPr>
        <p:spPr>
          <a:xfrm>
            <a:off x="356991" y="4114049"/>
            <a:ext cx="8179496" cy="163723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latin typeface="Book Antiqua" panose="02040602050305030304" pitchFamily="18" charset="0"/>
              </a:rPr>
              <a:t>For detailed information on your rights and obligations in the field of healthcare abroad, please contact your ASL or visit:</a:t>
            </a:r>
          </a:p>
          <a:p>
            <a:pPr algn="ctr"/>
            <a:r>
              <a:rPr lang="it-IT" sz="2400" dirty="0">
                <a:latin typeface="Book Antiqua" panose="02040602050305030304" pitchFamily="18" charset="0"/>
                <a:hlinkClick r:id="rId3"/>
              </a:rPr>
              <a:t>http://www.salute.gov.it/</a:t>
            </a:r>
            <a:r>
              <a:rPr lang="it-IT" sz="2400" dirty="0">
                <a:latin typeface="Book Antiqua" panose="02040602050305030304" pitchFamily="18" charset="0"/>
              </a:rPr>
              <a:t> </a:t>
            </a:r>
          </a:p>
        </p:txBody>
      </p:sp>
      <p:pic>
        <p:nvPicPr>
          <p:cNvPr id="2" name="Picture 2" descr="logo dicmapi">
            <a:extLst>
              <a:ext uri="{FF2B5EF4-FFF2-40B4-BE49-F238E27FC236}">
                <a16:creationId xmlns:a16="http://schemas.microsoft.com/office/drawing/2014/main" id="{5BE9E2CD-59CC-D482-62C7-572CD3FC3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CBEA9B8D-2C95-E7A3-CADC-60CA00BEE340}"/>
              </a:ext>
            </a:extLst>
          </p:cNvPr>
          <p:cNvPicPr>
            <a:picLocks noChangeAspect="1"/>
          </p:cNvPicPr>
          <p:nvPr/>
        </p:nvPicPr>
        <p:blipFill>
          <a:blip r:embed="rId5"/>
          <a:stretch>
            <a:fillRect/>
          </a:stretch>
        </p:blipFill>
        <p:spPr>
          <a:xfrm>
            <a:off x="106894" y="5915079"/>
            <a:ext cx="841156" cy="786768"/>
          </a:xfrm>
          <a:prstGeom prst="rect">
            <a:avLst/>
          </a:prstGeom>
        </p:spPr>
      </p:pic>
    </p:spTree>
    <p:extLst>
      <p:ext uri="{BB962C8B-B14F-4D97-AF65-F5344CB8AC3E}">
        <p14:creationId xmlns:p14="http://schemas.microsoft.com/office/powerpoint/2010/main" val="3943735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B947C68-0328-534A-9FBA-A981671775EE}"/>
              </a:ext>
            </a:extLst>
          </p:cNvPr>
          <p:cNvSpPr>
            <a:spLocks noGrp="1"/>
          </p:cNvSpPr>
          <p:nvPr>
            <p:ph idx="1"/>
          </p:nvPr>
        </p:nvSpPr>
        <p:spPr>
          <a:xfrm>
            <a:off x="166255" y="1813613"/>
            <a:ext cx="8885381" cy="4053787"/>
          </a:xfrm>
        </p:spPr>
        <p:txBody>
          <a:bodyPr>
            <a:noAutofit/>
          </a:bodyPr>
          <a:lstStyle/>
          <a:p>
            <a:pPr marL="0" indent="0">
              <a:buNone/>
            </a:pPr>
            <a:r>
              <a:rPr lang="en-US" sz="1800" dirty="0">
                <a:latin typeface="Book Antiqua" panose="02040602050305030304" pitchFamily="18" charset="0"/>
              </a:rPr>
              <a:t>The student who has won the Erasmus grant will be cared for and contact as soon as possible the relevant offices of the foreign university to find accommodation</a:t>
            </a:r>
            <a:r>
              <a:rPr lang="it-IT" sz="1800" dirty="0">
                <a:latin typeface="Book Antiqua" panose="02040602050305030304" pitchFamily="18" charset="0"/>
              </a:rPr>
              <a:t>.</a:t>
            </a:r>
          </a:p>
          <a:p>
            <a:pPr marL="0" indent="0">
              <a:buNone/>
            </a:pPr>
            <a:br>
              <a:rPr lang="it-IT" sz="1800" dirty="0">
                <a:latin typeface="Book Antiqua" panose="02040602050305030304" pitchFamily="18" charset="0"/>
              </a:rPr>
            </a:br>
            <a:r>
              <a:rPr lang="en-US" sz="1800" dirty="0">
                <a:latin typeface="Book Antiqua" panose="02040602050305030304" pitchFamily="18" charset="0"/>
              </a:rPr>
              <a:t>Many foreign universities offer accommodation to Erasmus students and for this purpose they prepare an application form (</a:t>
            </a:r>
            <a:r>
              <a:rPr lang="en-US" sz="1800" dirty="0" err="1">
                <a:latin typeface="Book Antiqua" panose="02040602050305030304" pitchFamily="18" charset="0"/>
              </a:rPr>
              <a:t>accomodation</a:t>
            </a:r>
            <a:r>
              <a:rPr lang="en-US" sz="1800" dirty="0">
                <a:latin typeface="Book Antiqua" panose="02040602050305030304" pitchFamily="18" charset="0"/>
              </a:rPr>
              <a:t> form) that the student is required to fill out and return as soon as possible.</a:t>
            </a:r>
            <a:br>
              <a:rPr lang="en-US" sz="1800" dirty="0">
                <a:latin typeface="Book Antiqua" panose="02040602050305030304" pitchFamily="18" charset="0"/>
              </a:rPr>
            </a:br>
            <a:r>
              <a:rPr lang="en-US" sz="1800" dirty="0">
                <a:latin typeface="Book Antiqua" panose="02040602050305030304" pitchFamily="18" charset="0"/>
              </a:rPr>
              <a:t>It is essential to comply with the deadlines set by the host universities, this is the only way to be able to guarantee the right to receive accommodation</a:t>
            </a:r>
            <a:r>
              <a:rPr lang="it-IT" sz="1800" dirty="0">
                <a:latin typeface="Book Antiqua" panose="02040602050305030304" pitchFamily="18" charset="0"/>
              </a:rPr>
              <a:t>.</a:t>
            </a:r>
          </a:p>
          <a:p>
            <a:pPr marL="0" indent="0">
              <a:buNone/>
            </a:pPr>
            <a:endParaRPr lang="it-IT" sz="1800" dirty="0">
              <a:latin typeface="Book Antiqua" panose="02040602050305030304" pitchFamily="18" charset="0"/>
            </a:endParaRPr>
          </a:p>
          <a:p>
            <a:pPr marL="0" indent="0">
              <a:buNone/>
            </a:pPr>
            <a:r>
              <a:rPr lang="en-US" sz="1800" dirty="0">
                <a:latin typeface="Book Antiqua" panose="02040602050305030304" pitchFamily="18" charset="0"/>
              </a:rPr>
              <a:t>If not, the student will have to do it himself (however, we recommend that you contact the host university for assistance and information). For large universities, the search for accommodation is entirely up to the student.</a:t>
            </a:r>
          </a:p>
        </p:txBody>
      </p:sp>
      <p:pic>
        <p:nvPicPr>
          <p:cNvPr id="4" name="Immagine 3"/>
          <p:cNvPicPr>
            <a:picLocks noChangeAspect="1"/>
          </p:cNvPicPr>
          <p:nvPr/>
        </p:nvPicPr>
        <p:blipFill>
          <a:blip r:embed="rId2"/>
          <a:stretch>
            <a:fillRect/>
          </a:stretch>
        </p:blipFill>
        <p:spPr>
          <a:xfrm>
            <a:off x="5285465" y="137319"/>
            <a:ext cx="3053254" cy="1538975"/>
          </a:xfrm>
          <a:prstGeom prst="rect">
            <a:avLst/>
          </a:prstGeom>
        </p:spPr>
      </p:pic>
      <p:sp>
        <p:nvSpPr>
          <p:cNvPr id="6" name="Rectangle 5">
            <a:extLst>
              <a:ext uri="{FF2B5EF4-FFF2-40B4-BE49-F238E27FC236}">
                <a16:creationId xmlns:a16="http://schemas.microsoft.com/office/drawing/2014/main" id="{7AFCBA31-53B3-B449-95D1-848DB1B1210B}"/>
              </a:ext>
            </a:extLst>
          </p:cNvPr>
          <p:cNvSpPr/>
          <p:nvPr/>
        </p:nvSpPr>
        <p:spPr>
          <a:xfrm>
            <a:off x="457200" y="470276"/>
            <a:ext cx="4577745" cy="873062"/>
          </a:xfrm>
          <a:prstGeom prst="rect">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t-IT" sz="3600" dirty="0" err="1">
                <a:solidFill>
                  <a:schemeClr val="tx1"/>
                </a:solidFill>
                <a:latin typeface="Book Antiqua" panose="02040602050305030304" pitchFamily="18" charset="0"/>
              </a:rPr>
              <a:t>Accommodation</a:t>
            </a:r>
            <a:r>
              <a:rPr lang="it-IT" sz="3600" dirty="0">
                <a:solidFill>
                  <a:schemeClr val="tx1"/>
                </a:solidFill>
                <a:latin typeface="Book Antiqua" panose="02040602050305030304" pitchFamily="18" charset="0"/>
              </a:rPr>
              <a:t> </a:t>
            </a:r>
            <a:r>
              <a:rPr lang="it-IT" sz="3600" dirty="0" err="1">
                <a:solidFill>
                  <a:schemeClr val="tx1"/>
                </a:solidFill>
                <a:latin typeface="Book Antiqua" panose="02040602050305030304" pitchFamily="18" charset="0"/>
              </a:rPr>
              <a:t>abroad</a:t>
            </a:r>
            <a:endParaRPr lang="en-US" sz="3600" b="1"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364C3D55-082F-FD87-B6D7-263005745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507" y="6124057"/>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Frame 5">
            <a:extLst>
              <a:ext uri="{FF2B5EF4-FFF2-40B4-BE49-F238E27FC236}">
                <a16:creationId xmlns:a16="http://schemas.microsoft.com/office/drawing/2014/main" id="{111EF156-535F-4FA7-F934-01D6CA833E5B}"/>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8" name="Immagine 7">
            <a:extLst>
              <a:ext uri="{FF2B5EF4-FFF2-40B4-BE49-F238E27FC236}">
                <a16:creationId xmlns:a16="http://schemas.microsoft.com/office/drawing/2014/main" id="{C35633ED-200A-9D1D-8B97-96D1C058FFDE}"/>
              </a:ext>
            </a:extLst>
          </p:cNvPr>
          <p:cNvPicPr>
            <a:picLocks noChangeAspect="1"/>
          </p:cNvPicPr>
          <p:nvPr/>
        </p:nvPicPr>
        <p:blipFill>
          <a:blip r:embed="rId4"/>
          <a:stretch>
            <a:fillRect/>
          </a:stretch>
        </p:blipFill>
        <p:spPr>
          <a:xfrm>
            <a:off x="106894" y="5915079"/>
            <a:ext cx="841156" cy="786768"/>
          </a:xfrm>
          <a:prstGeom prst="rect">
            <a:avLst/>
          </a:prstGeom>
        </p:spPr>
      </p:pic>
    </p:spTree>
    <p:extLst>
      <p:ext uri="{BB962C8B-B14F-4D97-AF65-F5344CB8AC3E}">
        <p14:creationId xmlns:p14="http://schemas.microsoft.com/office/powerpoint/2010/main" val="1632350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2840C75-31EB-7D41-907D-6171FF080CE2}"/>
              </a:ext>
            </a:extLst>
          </p:cNvPr>
          <p:cNvSpPr>
            <a:spLocks noGrp="1"/>
          </p:cNvSpPr>
          <p:nvPr>
            <p:ph idx="1"/>
          </p:nvPr>
        </p:nvSpPr>
        <p:spPr>
          <a:pattFill prst="pct5">
            <a:fgClr>
              <a:schemeClr val="accent1"/>
            </a:fgClr>
            <a:bgClr>
              <a:schemeClr val="bg1"/>
            </a:bgClr>
          </a:pattFill>
        </p:spPr>
        <p:txBody>
          <a:bodyPr>
            <a:normAutofit/>
          </a:bodyPr>
          <a:lstStyle/>
          <a:p>
            <a:pPr marL="0" indent="0" algn="just">
              <a:buNone/>
            </a:pPr>
            <a:r>
              <a:rPr lang="en-US" sz="2200" dirty="0">
                <a:latin typeface="Book Antiqua" panose="02040602050305030304" pitchFamily="18" charset="0"/>
              </a:rPr>
              <a:t>The student must immediately go to the Erasmus Office of the host University, fill in the </a:t>
            </a:r>
            <a:r>
              <a:rPr lang="en-US" sz="2200" b="1" dirty="0">
                <a:latin typeface="Book Antiqua" panose="02040602050305030304" pitchFamily="18" charset="0"/>
              </a:rPr>
              <a:t>Certificate of Attendance </a:t>
            </a:r>
            <a:r>
              <a:rPr lang="en-US" sz="2200" dirty="0">
                <a:latin typeface="Book Antiqua" panose="02040602050305030304" pitchFamily="18" charset="0"/>
              </a:rPr>
              <a:t>in the "Arrival" or »In» box and send it by mail to the Erasmus and International Mobility Office and the Erasmus Manager of </a:t>
            </a:r>
            <a:r>
              <a:rPr lang="en-US" sz="2200" dirty="0" err="1">
                <a:latin typeface="Book Antiqua" panose="02040602050305030304" pitchFamily="18" charset="0"/>
              </a:rPr>
              <a:t>DICMaPI</a:t>
            </a:r>
            <a:r>
              <a:rPr lang="it-IT" sz="2200" dirty="0">
                <a:latin typeface="Book Antiqua" panose="02040602050305030304" pitchFamily="18" charset="0"/>
              </a:rPr>
              <a:t>(</a:t>
            </a:r>
            <a:r>
              <a:rPr lang="it-IT" sz="2200" dirty="0">
                <a:solidFill>
                  <a:srgbClr val="0066FF"/>
                </a:solidFill>
                <a:latin typeface="Book Antiqua" panose="02040602050305030304" pitchFamily="18" charset="0"/>
              </a:rPr>
              <a:t>desidery@unina.it</a:t>
            </a:r>
            <a:r>
              <a:rPr lang="it-IT" sz="2200" dirty="0">
                <a:latin typeface="Book Antiqua" panose="02040602050305030304" pitchFamily="18" charset="0"/>
              </a:rPr>
              <a:t>). </a:t>
            </a:r>
          </a:p>
          <a:p>
            <a:pPr marL="0" indent="0" algn="just">
              <a:buNone/>
            </a:pPr>
            <a:endParaRPr lang="it-IT" sz="2200" dirty="0">
              <a:latin typeface="Book Antiqua" panose="02040602050305030304" pitchFamily="18" charset="0"/>
            </a:endParaRPr>
          </a:p>
          <a:p>
            <a:pPr marL="0" indent="0" algn="just">
              <a:buNone/>
            </a:pPr>
            <a:r>
              <a:rPr lang="en-US" sz="2200" dirty="0">
                <a:latin typeface="Book Antiqua" panose="02040602050305030304" pitchFamily="18" charset="0"/>
              </a:rPr>
              <a:t>The student must also have the Learning Agreement approved by the host University, if it has not already happened</a:t>
            </a:r>
            <a:r>
              <a:rPr lang="it-IT" sz="2200" dirty="0">
                <a:latin typeface="Book Antiqua" panose="02040602050305030304" pitchFamily="18" charset="0"/>
              </a:rPr>
              <a:t>. </a:t>
            </a:r>
          </a:p>
        </p:txBody>
      </p:sp>
      <p:sp>
        <p:nvSpPr>
          <p:cNvPr id="4" name="Frame 3">
            <a:extLst>
              <a:ext uri="{FF2B5EF4-FFF2-40B4-BE49-F238E27FC236}">
                <a16:creationId xmlns:a16="http://schemas.microsoft.com/office/drawing/2014/main" id="{A00E0148-16EB-E344-BE17-8E014C2A7F7F}"/>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4A24B2B1-0D85-2E43-A953-0609BFFFE4EC}"/>
              </a:ext>
            </a:extLst>
          </p:cNvPr>
          <p:cNvSpPr/>
          <p:nvPr/>
        </p:nvSpPr>
        <p:spPr>
          <a:xfrm>
            <a:off x="1407612" y="431832"/>
            <a:ext cx="6328775" cy="873062"/>
          </a:xfrm>
          <a:prstGeom prst="rect">
            <a:avLst/>
          </a:prstGeom>
          <a:solidFill>
            <a:schemeClr val="tx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it-IT" sz="3600" dirty="0">
                <a:solidFill>
                  <a:schemeClr val="tx1"/>
                </a:solidFill>
                <a:latin typeface="Book Antiqua" panose="02040602050305030304" pitchFamily="18" charset="0"/>
              </a:rPr>
              <a:t>Once </a:t>
            </a:r>
            <a:r>
              <a:rPr lang="it-IT" sz="3600" dirty="0" err="1">
                <a:solidFill>
                  <a:schemeClr val="tx1"/>
                </a:solidFill>
                <a:latin typeface="Book Antiqua" panose="02040602050305030304" pitchFamily="18" charset="0"/>
              </a:rPr>
              <a:t>you</a:t>
            </a:r>
            <a:r>
              <a:rPr lang="it-IT" sz="3600" dirty="0">
                <a:solidFill>
                  <a:schemeClr val="tx1"/>
                </a:solidFill>
                <a:latin typeface="Book Antiqua" panose="02040602050305030304" pitchFamily="18" charset="0"/>
              </a:rPr>
              <a:t> </a:t>
            </a:r>
            <a:r>
              <a:rPr lang="it-IT" sz="3600" dirty="0" err="1">
                <a:solidFill>
                  <a:schemeClr val="tx1"/>
                </a:solidFill>
                <a:latin typeface="Book Antiqua" panose="02040602050305030304" pitchFamily="18" charset="0"/>
              </a:rPr>
              <a:t>arrive</a:t>
            </a:r>
            <a:r>
              <a:rPr lang="it-IT" sz="3600" dirty="0">
                <a:solidFill>
                  <a:schemeClr val="tx1"/>
                </a:solidFill>
                <a:latin typeface="Book Antiqua" panose="02040602050305030304" pitchFamily="18" charset="0"/>
              </a:rPr>
              <a:t> </a:t>
            </a:r>
            <a:r>
              <a:rPr lang="it-IT" sz="3600" dirty="0" err="1">
                <a:solidFill>
                  <a:schemeClr val="tx1"/>
                </a:solidFill>
                <a:latin typeface="Book Antiqua" panose="02040602050305030304" pitchFamily="18" charset="0"/>
              </a:rPr>
              <a:t>abroad</a:t>
            </a:r>
            <a:endParaRPr lang="it-IT" sz="3600" dirty="0">
              <a:solidFill>
                <a:schemeClr val="tx1"/>
              </a:solidFill>
              <a:latin typeface="Book Antiqua" panose="02040602050305030304" pitchFamily="18" charset="0"/>
            </a:endParaRPr>
          </a:p>
        </p:txBody>
      </p:sp>
      <p:pic>
        <p:nvPicPr>
          <p:cNvPr id="35842" name="Picture 2" descr="Il Viaggio: uno stile di vita - Targatocn.it">
            <a:extLst>
              <a:ext uri="{FF2B5EF4-FFF2-40B4-BE49-F238E27FC236}">
                <a16:creationId xmlns:a16="http://schemas.microsoft.com/office/drawing/2014/main" id="{6F83F76E-F516-E246-B18E-45B9D2EDF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444" y="4488407"/>
            <a:ext cx="2371161" cy="15387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ogo dicmapi">
            <a:extLst>
              <a:ext uri="{FF2B5EF4-FFF2-40B4-BE49-F238E27FC236}">
                <a16:creationId xmlns:a16="http://schemas.microsoft.com/office/drawing/2014/main" id="{AC51980D-1184-9A18-B774-F5C8DACB8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CBB2F6CD-173C-4CC8-06C9-BDB06B7D65A7}"/>
              </a:ext>
            </a:extLst>
          </p:cNvPr>
          <p:cNvPicPr>
            <a:picLocks noChangeAspect="1"/>
          </p:cNvPicPr>
          <p:nvPr/>
        </p:nvPicPr>
        <p:blipFill>
          <a:blip r:embed="rId4"/>
          <a:stretch>
            <a:fillRect/>
          </a:stretch>
        </p:blipFill>
        <p:spPr>
          <a:xfrm>
            <a:off x="106894" y="5915079"/>
            <a:ext cx="841156" cy="786768"/>
          </a:xfrm>
          <a:prstGeom prst="rect">
            <a:avLst/>
          </a:prstGeom>
        </p:spPr>
      </p:pic>
    </p:spTree>
    <p:extLst>
      <p:ext uri="{BB962C8B-B14F-4D97-AF65-F5344CB8AC3E}">
        <p14:creationId xmlns:p14="http://schemas.microsoft.com/office/powerpoint/2010/main" val="99655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ED4E929-17B6-0147-B2D6-CA34D00327C1}"/>
              </a:ext>
            </a:extLst>
          </p:cNvPr>
          <p:cNvSpPr>
            <a:spLocks noGrp="1"/>
          </p:cNvSpPr>
          <p:nvPr>
            <p:ph idx="1"/>
          </p:nvPr>
        </p:nvSpPr>
        <p:spPr>
          <a:xfrm>
            <a:off x="532443" y="1750202"/>
            <a:ext cx="8229600" cy="4525963"/>
          </a:xfrm>
        </p:spPr>
        <p:txBody>
          <a:bodyPr>
            <a:normAutofit fontScale="55000" lnSpcReduction="20000"/>
          </a:bodyPr>
          <a:lstStyle/>
          <a:p>
            <a:pPr marL="0" indent="0">
              <a:buNone/>
            </a:pPr>
            <a:r>
              <a:rPr lang="en-US" sz="2500" b="1" dirty="0">
                <a:latin typeface="Book Antiqua" panose="02040602050305030304" pitchFamily="18" charset="0"/>
              </a:rPr>
              <a:t>Recognition of activities supported abroad</a:t>
            </a:r>
          </a:p>
          <a:p>
            <a:pPr marL="0" indent="0">
              <a:buNone/>
            </a:pPr>
            <a:r>
              <a:rPr lang="en-US" sz="2500" dirty="0">
                <a:latin typeface="Book Antiqua" panose="02040602050305030304" pitchFamily="18" charset="0"/>
              </a:rPr>
              <a:t>For the recognition of the activity supported abroad during the Erasmus period, please contact the Lecturer promoting the agreement or the Coordinator of the course of studies.</a:t>
            </a:r>
          </a:p>
          <a:p>
            <a:pPr marL="0" indent="0">
              <a:buNone/>
            </a:pPr>
            <a:r>
              <a:rPr lang="en-US" sz="2500" dirty="0">
                <a:latin typeface="Book Antiqua" panose="02040602050305030304" pitchFamily="18" charset="0"/>
              </a:rPr>
              <a:t>The recognition of the activity supported abroad must be in accordance with the approved Learning Agreement and on presentation of the Transcript of Records.</a:t>
            </a:r>
          </a:p>
          <a:p>
            <a:pPr marL="0" indent="0">
              <a:buNone/>
            </a:pPr>
            <a:endParaRPr lang="it-IT" sz="2500" dirty="0">
              <a:latin typeface="Book Antiqua" panose="02040602050305030304" pitchFamily="18" charset="0"/>
            </a:endParaRPr>
          </a:p>
          <a:p>
            <a:pPr marL="0" indent="0">
              <a:buNone/>
            </a:pPr>
            <a:r>
              <a:rPr lang="en-US" sz="2500" dirty="0">
                <a:latin typeface="Book Antiqua" panose="02040602050305030304" pitchFamily="18" charset="0"/>
              </a:rPr>
              <a:t>For the recognition of activities carried out abroad, the </a:t>
            </a:r>
            <a:r>
              <a:rPr lang="en-US" sz="2500" dirty="0" err="1">
                <a:latin typeface="Book Antiqua" panose="02040602050305030304" pitchFamily="18" charset="0"/>
              </a:rPr>
              <a:t>ToR</a:t>
            </a:r>
            <a:r>
              <a:rPr lang="en-US" sz="2500" dirty="0">
                <a:latin typeface="Book Antiqua" panose="02040602050305030304" pitchFamily="18" charset="0"/>
              </a:rPr>
              <a:t> must be sent to:</a:t>
            </a:r>
          </a:p>
          <a:p>
            <a:pPr marL="0" indent="0">
              <a:buNone/>
            </a:pPr>
            <a:r>
              <a:rPr lang="it-IT" sz="2500" dirty="0">
                <a:latin typeface="Book Antiqua" panose="02040602050305030304" pitchFamily="18" charset="0"/>
                <a:hlinkClick r:id="rId2"/>
              </a:rPr>
              <a:t>desidery@unina.it</a:t>
            </a:r>
            <a:endParaRPr lang="it-IT" sz="2500" dirty="0">
              <a:latin typeface="Book Antiqua" panose="02040602050305030304" pitchFamily="18" charset="0"/>
            </a:endParaRPr>
          </a:p>
          <a:p>
            <a:pPr marL="0" indent="0">
              <a:buNone/>
            </a:pPr>
            <a:r>
              <a:rPr lang="it-IT" sz="2500" dirty="0">
                <a:latin typeface="Book Antiqua" panose="02040602050305030304" pitchFamily="18" charset="0"/>
                <a:hlinkClick r:id="rId3"/>
              </a:rPr>
              <a:t>direzione.dicmapi@unina.it</a:t>
            </a:r>
            <a:endParaRPr lang="it-IT" sz="2500" dirty="0">
              <a:latin typeface="Book Antiqua" panose="02040602050305030304" pitchFamily="18" charset="0"/>
            </a:endParaRPr>
          </a:p>
          <a:p>
            <a:pPr marL="0" indent="0">
              <a:buNone/>
            </a:pPr>
            <a:endParaRPr lang="it-IT" sz="2500" u="sng" dirty="0">
              <a:solidFill>
                <a:srgbClr val="0066FF"/>
              </a:solidFill>
              <a:latin typeface="Book Antiqua" panose="02040602050305030304" pitchFamily="18" charset="0"/>
            </a:endParaRPr>
          </a:p>
          <a:p>
            <a:pPr marL="0" indent="0">
              <a:buNone/>
            </a:pPr>
            <a:r>
              <a:rPr lang="en-US" sz="2500" dirty="0">
                <a:latin typeface="Book Antiqua" panose="02040602050305030304" pitchFamily="18" charset="0"/>
              </a:rPr>
              <a:t>For the settlement of the balance of the grant, the </a:t>
            </a:r>
            <a:r>
              <a:rPr lang="en-US" sz="2500" dirty="0" err="1">
                <a:latin typeface="Book Antiqua" panose="02040602050305030304" pitchFamily="18" charset="0"/>
              </a:rPr>
              <a:t>ToR</a:t>
            </a:r>
            <a:r>
              <a:rPr lang="en-US" sz="2500" dirty="0">
                <a:latin typeface="Book Antiqua" panose="02040602050305030304" pitchFamily="18" charset="0"/>
              </a:rPr>
              <a:t> must be sent to:</a:t>
            </a:r>
          </a:p>
          <a:p>
            <a:pPr marL="0" indent="0">
              <a:buNone/>
            </a:pPr>
            <a:r>
              <a:rPr lang="it-IT" sz="2500" u="sng" dirty="0">
                <a:solidFill>
                  <a:srgbClr val="0066FF"/>
                </a:solidFill>
                <a:latin typeface="Book Antiqua" panose="02040602050305030304" pitchFamily="18" charset="0"/>
                <a:hlinkClick r:id="rId4"/>
              </a:rPr>
              <a:t>international@unina.it</a:t>
            </a:r>
            <a:endParaRPr lang="it-IT" sz="2500" u="sng" dirty="0">
              <a:solidFill>
                <a:srgbClr val="0066FF"/>
              </a:solidFill>
              <a:latin typeface="Book Antiqua" panose="02040602050305030304" pitchFamily="18" charset="0"/>
            </a:endParaRPr>
          </a:p>
          <a:p>
            <a:pPr marL="0" indent="0" algn="ctr">
              <a:buNone/>
            </a:pPr>
            <a:r>
              <a:rPr lang="en-US" sz="2200" b="1" dirty="0">
                <a:solidFill>
                  <a:srgbClr val="FF0000"/>
                </a:solidFill>
                <a:latin typeface="Book Antiqua" panose="02040602050305030304" pitchFamily="18" charset="0"/>
              </a:rPr>
              <a:t>Failure to do so will not guarantee the recognition of Erasmus credits</a:t>
            </a:r>
            <a:r>
              <a:rPr lang="en-US" sz="2500" b="1" dirty="0">
                <a:solidFill>
                  <a:srgbClr val="FF0000"/>
                </a:solidFill>
                <a:latin typeface="Book Antiqua" panose="02040602050305030304" pitchFamily="18" charset="0"/>
              </a:rPr>
              <a:t>.</a:t>
            </a:r>
          </a:p>
          <a:p>
            <a:pPr marL="0" indent="0">
              <a:buNone/>
            </a:pPr>
            <a:r>
              <a:rPr lang="it-IT" sz="2500" b="1" dirty="0">
                <a:latin typeface="Book Antiqua" panose="02040602050305030304" pitchFamily="18" charset="0"/>
              </a:rPr>
              <a:t>TRANSCRIPT OF RECORDS</a:t>
            </a:r>
          </a:p>
          <a:p>
            <a:pPr marL="0" indent="0" algn="just">
              <a:buNone/>
            </a:pPr>
            <a:r>
              <a:rPr lang="en-US" sz="2500" dirty="0">
                <a:latin typeface="Book Antiqua" panose="02040602050305030304" pitchFamily="18" charset="0"/>
              </a:rPr>
              <a:t>This is the document which, at the end of the study period, the host Institute must hand over to the Erasmus student or send to Federico II and which attests the results obtained. On the basis of this document, the procedures for recognition of the period of study abroad will be initiated.</a:t>
            </a:r>
          </a:p>
          <a:p>
            <a:pPr marL="0" indent="0" algn="just">
              <a:buNone/>
            </a:pPr>
            <a:r>
              <a:rPr lang="en-US" sz="2500" dirty="0">
                <a:latin typeface="Book Antiqua" panose="02040602050305030304" pitchFamily="18" charset="0"/>
              </a:rPr>
              <a:t>The transcript of records must be dated, stamped and signed on letterhead from the host university.</a:t>
            </a:r>
          </a:p>
          <a:p>
            <a:pPr marL="0" indent="0" algn="just">
              <a:buNone/>
            </a:pPr>
            <a:r>
              <a:rPr lang="en-US" sz="2500" dirty="0">
                <a:latin typeface="Book Antiqua" panose="02040602050305030304" pitchFamily="18" charset="0"/>
              </a:rPr>
              <a:t>It is advisable to always check the contents of the transcript and, in case there are errors, go promptly to the Student Secretariat of the Host University for any corrections.</a:t>
            </a:r>
          </a:p>
          <a:p>
            <a:endParaRPr lang="it-IT" dirty="0">
              <a:latin typeface="Book Antiqua" panose="02040602050305030304" pitchFamily="18" charset="0"/>
            </a:endParaRPr>
          </a:p>
        </p:txBody>
      </p:sp>
      <p:sp>
        <p:nvSpPr>
          <p:cNvPr id="5" name="Rectangle 4">
            <a:extLst>
              <a:ext uri="{FF2B5EF4-FFF2-40B4-BE49-F238E27FC236}">
                <a16:creationId xmlns:a16="http://schemas.microsoft.com/office/drawing/2014/main" id="{CC91BDD1-7CD6-5F4B-9878-0D826E8772AA}"/>
              </a:ext>
            </a:extLst>
          </p:cNvPr>
          <p:cNvSpPr/>
          <p:nvPr/>
        </p:nvSpPr>
        <p:spPr>
          <a:xfrm>
            <a:off x="325677" y="295306"/>
            <a:ext cx="8492646" cy="873062"/>
          </a:xfrm>
          <a:prstGeom prst="rect">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latin typeface="Book Antiqua" panose="02040602050305030304" pitchFamily="18" charset="0"/>
              </a:rPr>
              <a:t>Recognition of activities carried out abroad</a:t>
            </a:r>
          </a:p>
        </p:txBody>
      </p:sp>
      <p:sp>
        <p:nvSpPr>
          <p:cNvPr id="6" name="Rectangle 5">
            <a:extLst>
              <a:ext uri="{FF2B5EF4-FFF2-40B4-BE49-F238E27FC236}">
                <a16:creationId xmlns:a16="http://schemas.microsoft.com/office/drawing/2014/main" id="{9321CF49-57A1-1E41-AA6B-52236B2428E1}"/>
              </a:ext>
            </a:extLst>
          </p:cNvPr>
          <p:cNvSpPr/>
          <p:nvPr/>
        </p:nvSpPr>
        <p:spPr>
          <a:xfrm>
            <a:off x="1706671" y="991364"/>
            <a:ext cx="5730657" cy="652447"/>
          </a:xfrm>
          <a:prstGeom prst="rect">
            <a:avLst/>
          </a:prstGeom>
          <a:gradFill>
            <a:gsLst>
              <a:gs pos="0">
                <a:schemeClr val="tx2">
                  <a:lumMod val="40000"/>
                  <a:lumOff val="60000"/>
                </a:schemeClr>
              </a:gs>
              <a:gs pos="92000">
                <a:schemeClr val="bg1"/>
              </a:gs>
              <a:gs pos="100000">
                <a:schemeClr val="bg1"/>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Book Antiqua" panose="02040602050305030304" pitchFamily="18" charset="0"/>
              </a:rPr>
              <a:t>Presentation of the Transcript of Records</a:t>
            </a:r>
          </a:p>
        </p:txBody>
      </p:sp>
      <p:pic>
        <p:nvPicPr>
          <p:cNvPr id="2" name="Picture 2" descr="logo dicmapi">
            <a:extLst>
              <a:ext uri="{FF2B5EF4-FFF2-40B4-BE49-F238E27FC236}">
                <a16:creationId xmlns:a16="http://schemas.microsoft.com/office/drawing/2014/main" id="{0387CD69-1C96-C91E-B396-38F3B95C7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Frame 3">
            <a:extLst>
              <a:ext uri="{FF2B5EF4-FFF2-40B4-BE49-F238E27FC236}">
                <a16:creationId xmlns:a16="http://schemas.microsoft.com/office/drawing/2014/main" id="{FA0F883B-0F36-4B3B-8F3F-F6669059EBC8}"/>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8" name="Immagine 7">
            <a:extLst>
              <a:ext uri="{FF2B5EF4-FFF2-40B4-BE49-F238E27FC236}">
                <a16:creationId xmlns:a16="http://schemas.microsoft.com/office/drawing/2014/main" id="{2BEBE103-EE5F-1D79-CF56-2A0C3DD3197E}"/>
              </a:ext>
            </a:extLst>
          </p:cNvPr>
          <p:cNvPicPr>
            <a:picLocks noChangeAspect="1"/>
          </p:cNvPicPr>
          <p:nvPr/>
        </p:nvPicPr>
        <p:blipFill>
          <a:blip r:embed="rId6"/>
          <a:stretch>
            <a:fillRect/>
          </a:stretch>
        </p:blipFill>
        <p:spPr>
          <a:xfrm>
            <a:off x="111865" y="5948154"/>
            <a:ext cx="841156" cy="786768"/>
          </a:xfrm>
          <a:prstGeom prst="rect">
            <a:avLst/>
          </a:prstGeom>
        </p:spPr>
      </p:pic>
    </p:spTree>
    <p:extLst>
      <p:ext uri="{BB962C8B-B14F-4D97-AF65-F5344CB8AC3E}">
        <p14:creationId xmlns:p14="http://schemas.microsoft.com/office/powerpoint/2010/main" val="403840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B08D62-FB39-C24B-A104-05E7CA691959}"/>
              </a:ext>
            </a:extLst>
          </p:cNvPr>
          <p:cNvSpPr/>
          <p:nvPr/>
        </p:nvSpPr>
        <p:spPr>
          <a:xfrm>
            <a:off x="2054269" y="189606"/>
            <a:ext cx="5273457" cy="704125"/>
          </a:xfrm>
          <a:prstGeom prst="rect">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t-IT" sz="3200" dirty="0" err="1">
                <a:solidFill>
                  <a:schemeClr val="tx1"/>
                </a:solidFill>
                <a:latin typeface="Book Antiqua" panose="02040602050305030304" pitchFamily="18" charset="0"/>
              </a:rPr>
              <a:t>Example</a:t>
            </a:r>
            <a:r>
              <a:rPr lang="it-IT" sz="3200" dirty="0">
                <a:solidFill>
                  <a:schemeClr val="tx1"/>
                </a:solidFill>
                <a:latin typeface="Book Antiqua" panose="02040602050305030304" pitchFamily="18" charset="0"/>
              </a:rPr>
              <a:t> of </a:t>
            </a:r>
            <a:r>
              <a:rPr lang="it-IT" sz="3200" dirty="0" err="1">
                <a:solidFill>
                  <a:schemeClr val="tx1"/>
                </a:solidFill>
                <a:latin typeface="Book Antiqua" panose="02040602050305030304" pitchFamily="18" charset="0"/>
              </a:rPr>
              <a:t>Transcript</a:t>
            </a:r>
            <a:endParaRPr lang="it-IT" sz="3200"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8BDEF4DE-77C8-2EC1-8D97-DB21DDA8C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D263CB9A-47C0-1B09-267D-D3654B1AD3B3}"/>
              </a:ext>
            </a:extLst>
          </p:cNvPr>
          <p:cNvPicPr>
            <a:picLocks noChangeAspect="1"/>
          </p:cNvPicPr>
          <p:nvPr/>
        </p:nvPicPr>
        <p:blipFill>
          <a:blip r:embed="rId3"/>
          <a:stretch>
            <a:fillRect/>
          </a:stretch>
        </p:blipFill>
        <p:spPr>
          <a:xfrm>
            <a:off x="1511120" y="1072096"/>
            <a:ext cx="5959021" cy="5596298"/>
          </a:xfrm>
          <a:prstGeom prst="rect">
            <a:avLst/>
          </a:prstGeom>
        </p:spPr>
      </p:pic>
      <p:sp>
        <p:nvSpPr>
          <p:cNvPr id="10" name="Frame 3">
            <a:extLst>
              <a:ext uri="{FF2B5EF4-FFF2-40B4-BE49-F238E27FC236}">
                <a16:creationId xmlns:a16="http://schemas.microsoft.com/office/drawing/2014/main" id="{686C0098-CBDF-398C-F505-4958DDF93D27}"/>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11" name="Immagine 10">
            <a:extLst>
              <a:ext uri="{FF2B5EF4-FFF2-40B4-BE49-F238E27FC236}">
                <a16:creationId xmlns:a16="http://schemas.microsoft.com/office/drawing/2014/main" id="{13F1E634-6EE6-49AB-6C31-717DCBB36E97}"/>
              </a:ext>
            </a:extLst>
          </p:cNvPr>
          <p:cNvPicPr>
            <a:picLocks noChangeAspect="1"/>
          </p:cNvPicPr>
          <p:nvPr/>
        </p:nvPicPr>
        <p:blipFill>
          <a:blip r:embed="rId4"/>
          <a:stretch>
            <a:fillRect/>
          </a:stretch>
        </p:blipFill>
        <p:spPr>
          <a:xfrm>
            <a:off x="111865" y="5948154"/>
            <a:ext cx="841156" cy="786768"/>
          </a:xfrm>
          <a:prstGeom prst="rect">
            <a:avLst/>
          </a:prstGeom>
        </p:spPr>
      </p:pic>
    </p:spTree>
    <p:extLst>
      <p:ext uri="{BB962C8B-B14F-4D97-AF65-F5344CB8AC3E}">
        <p14:creationId xmlns:p14="http://schemas.microsoft.com/office/powerpoint/2010/main" val="3779266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ogo dicmapi">
            <a:extLst>
              <a:ext uri="{FF2B5EF4-FFF2-40B4-BE49-F238E27FC236}">
                <a16:creationId xmlns:a16="http://schemas.microsoft.com/office/drawing/2014/main" id="{1CFADDB7-7037-66D1-0F50-1742B819C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267" y="320040"/>
            <a:ext cx="1629835" cy="6705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344C2F89-AD65-F446-8B3E-9476B7A288BA}"/>
              </a:ext>
            </a:extLst>
          </p:cNvPr>
          <p:cNvSpPr>
            <a:spLocks noGrp="1"/>
          </p:cNvSpPr>
          <p:nvPr>
            <p:ph idx="1"/>
          </p:nvPr>
        </p:nvSpPr>
        <p:spPr>
          <a:xfrm>
            <a:off x="328036" y="1186946"/>
            <a:ext cx="8574066" cy="5867400"/>
          </a:xfrm>
        </p:spPr>
        <p:txBody>
          <a:bodyPr>
            <a:normAutofit/>
          </a:bodyPr>
          <a:lstStyle/>
          <a:p>
            <a:pPr marL="0" indent="0" algn="just">
              <a:buNone/>
            </a:pPr>
            <a:endParaRPr lang="it-IT" sz="1600" dirty="0">
              <a:latin typeface="Book Antiqua" panose="02040602050305030304" pitchFamily="18" charset="0"/>
            </a:endParaRPr>
          </a:p>
          <a:p>
            <a:pPr marL="0" indent="0" algn="just">
              <a:buNone/>
            </a:pPr>
            <a:r>
              <a:rPr lang="en-US" sz="1400" dirty="0">
                <a:latin typeface="Book Antiqua" panose="02040602050305030304" pitchFamily="18" charset="0"/>
              </a:rPr>
              <a:t>The student, within seven days of return, under penalty of revocation from the status of "Erasmus student" and consequent recovery by the University of the funding granted, must deliver Erasmus and International Mobility</a:t>
            </a:r>
          </a:p>
          <a:p>
            <a:pPr marL="0" indent="0" algn="just">
              <a:buNone/>
            </a:pPr>
            <a:endParaRPr lang="it-IT" sz="1600" dirty="0">
              <a:latin typeface="Book Antiqua" panose="02040602050305030304" pitchFamily="18" charset="0"/>
            </a:endParaRPr>
          </a:p>
          <a:p>
            <a:pPr marL="0" indent="0" algn="just">
              <a:buNone/>
            </a:pPr>
            <a:endParaRPr lang="it-IT" sz="1600" dirty="0">
              <a:latin typeface="Book Antiqua" panose="02040602050305030304" pitchFamily="18" charset="0"/>
            </a:endParaRPr>
          </a:p>
          <a:p>
            <a:pPr marL="0" indent="0" algn="just">
              <a:buNone/>
            </a:pPr>
            <a:endParaRPr lang="it-IT" sz="3400" dirty="0">
              <a:latin typeface="Book Antiqua" panose="02040602050305030304" pitchFamily="18" charset="0"/>
            </a:endParaRPr>
          </a:p>
          <a:p>
            <a:pPr marL="0" indent="0">
              <a:buNone/>
            </a:pPr>
            <a:endParaRPr lang="it-IT" sz="2500" dirty="0">
              <a:latin typeface="Book Antiqua" panose="02040602050305030304" pitchFamily="18" charset="0"/>
            </a:endParaRPr>
          </a:p>
          <a:p>
            <a:pPr marL="0" indent="0">
              <a:buNone/>
            </a:pPr>
            <a:endParaRPr lang="it-IT" sz="2500" dirty="0">
              <a:latin typeface="Book Antiqua" panose="02040602050305030304" pitchFamily="18" charset="0"/>
            </a:endParaRPr>
          </a:p>
          <a:p>
            <a:pPr marL="0" indent="0">
              <a:buNone/>
            </a:pPr>
            <a:endParaRPr lang="it-IT" sz="2500" dirty="0">
              <a:latin typeface="Book Antiqua" panose="02040602050305030304" pitchFamily="18" charset="0"/>
            </a:endParaRPr>
          </a:p>
          <a:p>
            <a:pPr marL="0" indent="0">
              <a:buNone/>
            </a:pPr>
            <a:endParaRPr lang="it-IT" sz="2500" dirty="0">
              <a:latin typeface="Book Antiqua" panose="02040602050305030304" pitchFamily="18" charset="0"/>
            </a:endParaRPr>
          </a:p>
          <a:p>
            <a:pPr marL="0" marR="0" lvl="0" indent="0" algn="just" defTabSz="457200" rtl="0" eaLnBrk="1" fontAlgn="auto" latinLnBrk="0" hangingPunct="1">
              <a:lnSpc>
                <a:spcPct val="100000"/>
              </a:lnSpc>
              <a:spcBef>
                <a:spcPct val="20000"/>
              </a:spcBef>
              <a:spcAft>
                <a:spcPts val="0"/>
              </a:spcAft>
              <a:buClrTx/>
              <a:buSzTx/>
              <a:buFont typeface="Arial"/>
              <a:buNone/>
              <a:tabLst/>
              <a:defRPr/>
            </a:pPr>
            <a:endParaRPr kumimoji="0" lang="it-IT" sz="1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just" defTabSz="457200" rtl="0" eaLnBrk="1" fontAlgn="auto" latinLnBrk="0" hangingPunct="1">
              <a:lnSpc>
                <a:spcPct val="100000"/>
              </a:lnSpc>
              <a:spcBef>
                <a:spcPct val="20000"/>
              </a:spcBef>
              <a:spcAft>
                <a:spcPts val="0"/>
              </a:spcAft>
              <a:buClrTx/>
              <a:buSzTx/>
              <a:buFont typeface="Arial"/>
              <a:buNone/>
              <a:tabLst/>
              <a:defRPr/>
            </a:pPr>
            <a:endParaRPr kumimoji="0" lang="it-IT" sz="1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just"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In addition, the student must have completed OLS, second assessment, the mandatory online questionnaire to receive the last monthly Erasmus grant.</a:t>
            </a:r>
          </a:p>
          <a:p>
            <a:pPr marL="0" indent="0">
              <a:buNone/>
            </a:pPr>
            <a:endParaRPr lang="it-IT" sz="2500" dirty="0">
              <a:latin typeface="Book Antiqua" panose="02040602050305030304" pitchFamily="18" charset="0"/>
            </a:endParaRPr>
          </a:p>
        </p:txBody>
      </p:sp>
      <p:sp>
        <p:nvSpPr>
          <p:cNvPr id="5" name="Rectangle 4">
            <a:extLst>
              <a:ext uri="{FF2B5EF4-FFF2-40B4-BE49-F238E27FC236}">
                <a16:creationId xmlns:a16="http://schemas.microsoft.com/office/drawing/2014/main" id="{1477EC70-BD75-8E40-9D0B-D2E8D9ACB147}"/>
              </a:ext>
            </a:extLst>
          </p:cNvPr>
          <p:cNvSpPr/>
          <p:nvPr/>
        </p:nvSpPr>
        <p:spPr>
          <a:xfrm>
            <a:off x="2464904" y="320040"/>
            <a:ext cx="4300331" cy="991122"/>
          </a:xfrm>
          <a:prstGeom prst="rect">
            <a:avLst/>
          </a:prstGeom>
          <a:solidFill>
            <a:schemeClr val="tx2">
              <a:lumMod val="40000"/>
              <a:lumOff val="60000"/>
            </a:schemeClr>
          </a:solid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it-IT" sz="4400" dirty="0" err="1">
                <a:solidFill>
                  <a:schemeClr val="tx1"/>
                </a:solidFill>
                <a:latin typeface="Book Antiqua" panose="02040602050305030304" pitchFamily="18" charset="0"/>
              </a:rPr>
              <a:t>Upon</a:t>
            </a:r>
            <a:r>
              <a:rPr lang="it-IT" sz="4400" dirty="0">
                <a:solidFill>
                  <a:schemeClr val="tx1"/>
                </a:solidFill>
                <a:latin typeface="Book Antiqua" panose="02040602050305030304" pitchFamily="18" charset="0"/>
              </a:rPr>
              <a:t> </a:t>
            </a:r>
            <a:r>
              <a:rPr lang="it-IT" sz="4400" dirty="0" err="1">
                <a:solidFill>
                  <a:schemeClr val="tx1"/>
                </a:solidFill>
                <a:latin typeface="Book Antiqua" panose="02040602050305030304" pitchFamily="18" charset="0"/>
              </a:rPr>
              <a:t>return</a:t>
            </a:r>
            <a:endParaRPr lang="en-US" sz="4400" dirty="0">
              <a:solidFill>
                <a:schemeClr val="tx1"/>
              </a:solidFill>
              <a:latin typeface="Book Antiqua" panose="02040602050305030304" pitchFamily="18" charset="0"/>
            </a:endParaRPr>
          </a:p>
        </p:txBody>
      </p:sp>
      <p:sp>
        <p:nvSpPr>
          <p:cNvPr id="8" name="Rectangle 7">
            <a:extLst>
              <a:ext uri="{FF2B5EF4-FFF2-40B4-BE49-F238E27FC236}">
                <a16:creationId xmlns:a16="http://schemas.microsoft.com/office/drawing/2014/main" id="{370EE783-3C27-E441-A8BD-BC27DBB2AC5D}"/>
              </a:ext>
            </a:extLst>
          </p:cNvPr>
          <p:cNvSpPr/>
          <p:nvPr/>
        </p:nvSpPr>
        <p:spPr>
          <a:xfrm>
            <a:off x="241898" y="2226027"/>
            <a:ext cx="8574066" cy="715666"/>
          </a:xfrm>
          <a:prstGeom prst="rect">
            <a:avLst/>
          </a:prstGeom>
          <a:solidFill>
            <a:schemeClr val="tx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buFontTx/>
              <a:buChar char="-"/>
            </a:pPr>
            <a:r>
              <a:rPr lang="it-IT" sz="1400" b="1" dirty="0">
                <a:latin typeface="Book Antiqua" panose="02040602050305030304" pitchFamily="18" charset="0"/>
              </a:rPr>
              <a:t> </a:t>
            </a:r>
            <a:r>
              <a:rPr lang="en-US" sz="1400" b="1" dirty="0">
                <a:latin typeface="Book Antiqua" panose="02040602050305030304" pitchFamily="18" charset="0"/>
              </a:rPr>
              <a:t>Certificate of attendance indicating the start and end dates of the Erasmus period</a:t>
            </a:r>
            <a:r>
              <a:rPr lang="it-IT" sz="1400" dirty="0">
                <a:latin typeface="Book Antiqua" panose="02040602050305030304" pitchFamily="18" charset="0"/>
              </a:rPr>
              <a:t>;</a:t>
            </a:r>
          </a:p>
        </p:txBody>
      </p:sp>
      <p:sp>
        <p:nvSpPr>
          <p:cNvPr id="9" name="Rectangle 8">
            <a:extLst>
              <a:ext uri="{FF2B5EF4-FFF2-40B4-BE49-F238E27FC236}">
                <a16:creationId xmlns:a16="http://schemas.microsoft.com/office/drawing/2014/main" id="{5FBA3EB7-1FF7-5447-BED9-A632D6258020}"/>
              </a:ext>
            </a:extLst>
          </p:cNvPr>
          <p:cNvSpPr/>
          <p:nvPr/>
        </p:nvSpPr>
        <p:spPr>
          <a:xfrm>
            <a:off x="241898" y="3092933"/>
            <a:ext cx="8574066" cy="715666"/>
          </a:xfrm>
          <a:prstGeom prst="rect">
            <a:avLst/>
          </a:prstGeom>
          <a:solidFill>
            <a:schemeClr val="tx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buFontTx/>
              <a:buChar char="-"/>
            </a:pPr>
            <a:r>
              <a:rPr lang="it-IT" sz="1400" b="1" dirty="0">
                <a:latin typeface="Book Antiqua" panose="02040602050305030304" pitchFamily="18" charset="0"/>
              </a:rPr>
              <a:t> </a:t>
            </a:r>
            <a:r>
              <a:rPr lang="en-US" sz="1400" b="1" dirty="0">
                <a:latin typeface="Book Antiqua" panose="02040602050305030304" pitchFamily="18" charset="0"/>
              </a:rPr>
              <a:t>the Learning Agreement, with any modifications, signed by the host university</a:t>
            </a:r>
            <a:r>
              <a:rPr lang="it-IT" sz="1400" b="1" dirty="0">
                <a:latin typeface="Book Antiqua" panose="02040602050305030304" pitchFamily="18" charset="0"/>
              </a:rPr>
              <a:t>;</a:t>
            </a:r>
          </a:p>
        </p:txBody>
      </p:sp>
      <p:sp>
        <p:nvSpPr>
          <p:cNvPr id="10" name="Rectangle 9">
            <a:extLst>
              <a:ext uri="{FF2B5EF4-FFF2-40B4-BE49-F238E27FC236}">
                <a16:creationId xmlns:a16="http://schemas.microsoft.com/office/drawing/2014/main" id="{20E0B886-342B-D84B-9C77-C6202D73ADEA}"/>
              </a:ext>
            </a:extLst>
          </p:cNvPr>
          <p:cNvSpPr/>
          <p:nvPr/>
        </p:nvSpPr>
        <p:spPr>
          <a:xfrm>
            <a:off x="241898" y="3932707"/>
            <a:ext cx="8574066" cy="715666"/>
          </a:xfrm>
          <a:prstGeom prst="rect">
            <a:avLst/>
          </a:prstGeom>
          <a:solidFill>
            <a:schemeClr val="tx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buFontTx/>
              <a:buChar char="-"/>
            </a:pPr>
            <a:r>
              <a:rPr lang="en-US" sz="1400" b="1" dirty="0">
                <a:latin typeface="Book Antiqua" panose="02040602050305030304" pitchFamily="18" charset="0"/>
              </a:rPr>
              <a:t>the Transcript of Records (TOR) or in case of thesis, internship or other practical activities a certificate certifying the work done</a:t>
            </a:r>
            <a:r>
              <a:rPr lang="it-IT" sz="1400" b="1" dirty="0">
                <a:latin typeface="Book Antiqua" panose="02040602050305030304" pitchFamily="18" charset="0"/>
              </a:rPr>
              <a:t>.</a:t>
            </a:r>
          </a:p>
        </p:txBody>
      </p:sp>
      <p:pic>
        <p:nvPicPr>
          <p:cNvPr id="2" name="Immagine 1">
            <a:extLst>
              <a:ext uri="{FF2B5EF4-FFF2-40B4-BE49-F238E27FC236}">
                <a16:creationId xmlns:a16="http://schemas.microsoft.com/office/drawing/2014/main" id="{91CA1873-6578-FA63-D1D6-3FBBD1D414FA}"/>
              </a:ext>
            </a:extLst>
          </p:cNvPr>
          <p:cNvPicPr>
            <a:picLocks noChangeAspect="1"/>
          </p:cNvPicPr>
          <p:nvPr/>
        </p:nvPicPr>
        <p:blipFill>
          <a:blip r:embed="rId4"/>
          <a:stretch>
            <a:fillRect/>
          </a:stretch>
        </p:blipFill>
        <p:spPr>
          <a:xfrm>
            <a:off x="241898" y="135074"/>
            <a:ext cx="1660793" cy="1299261"/>
          </a:xfrm>
          <a:prstGeom prst="rect">
            <a:avLst/>
          </a:prstGeom>
        </p:spPr>
      </p:pic>
      <p:sp>
        <p:nvSpPr>
          <p:cNvPr id="7" name="Rectangle 9">
            <a:extLst>
              <a:ext uri="{FF2B5EF4-FFF2-40B4-BE49-F238E27FC236}">
                <a16:creationId xmlns:a16="http://schemas.microsoft.com/office/drawing/2014/main" id="{5669DE86-B35E-9F68-2E5D-B3EAA693B373}"/>
              </a:ext>
            </a:extLst>
          </p:cNvPr>
          <p:cNvSpPr/>
          <p:nvPr/>
        </p:nvSpPr>
        <p:spPr>
          <a:xfrm>
            <a:off x="241898" y="4799602"/>
            <a:ext cx="8574066" cy="764207"/>
          </a:xfrm>
          <a:prstGeom prst="rect">
            <a:avLst/>
          </a:prstGeom>
          <a:solidFill>
            <a:schemeClr val="tx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buFontTx/>
              <a:buChar char="-"/>
            </a:pPr>
            <a:r>
              <a:rPr lang="en-US" sz="1400" b="1" dirty="0">
                <a:latin typeface="Book Antiqua" panose="02040602050305030304" pitchFamily="18" charset="0"/>
              </a:rPr>
              <a:t>Optional: Short video or description of your experience with data processing permission for use of the material. </a:t>
            </a:r>
          </a:p>
        </p:txBody>
      </p:sp>
      <p:sp>
        <p:nvSpPr>
          <p:cNvPr id="11" name="Frame 3">
            <a:extLst>
              <a:ext uri="{FF2B5EF4-FFF2-40B4-BE49-F238E27FC236}">
                <a16:creationId xmlns:a16="http://schemas.microsoft.com/office/drawing/2014/main" id="{50AADC50-6ED3-606E-1343-70B8D1968AF7}"/>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8677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9BB2FBD-2347-6B47-B057-9B36D52EFF04}"/>
              </a:ext>
            </a:extLst>
          </p:cNvPr>
          <p:cNvSpPr>
            <a:spLocks noGrp="1"/>
          </p:cNvSpPr>
          <p:nvPr>
            <p:ph idx="1"/>
          </p:nvPr>
        </p:nvSpPr>
        <p:spPr>
          <a:xfrm>
            <a:off x="263236" y="1332143"/>
            <a:ext cx="8229600" cy="5257483"/>
          </a:xfrm>
        </p:spPr>
        <p:txBody>
          <a:bodyPr>
            <a:normAutofit fontScale="25000" lnSpcReduction="20000"/>
          </a:bodyPr>
          <a:lstStyle/>
          <a:p>
            <a:pPr marL="0" indent="0">
              <a:buNone/>
            </a:pPr>
            <a:r>
              <a:rPr lang="en-US" sz="7200" dirty="0">
                <a:latin typeface="Book Antiqua" panose="02040602050305030304" pitchFamily="18" charset="0"/>
              </a:rPr>
              <a:t>For the administrative aspects relating to </a:t>
            </a:r>
            <a:r>
              <a:rPr lang="en-US" sz="7200" b="1" dirty="0">
                <a:latin typeface="Book Antiqua" panose="02040602050305030304" pitchFamily="18" charset="0"/>
              </a:rPr>
              <a:t>Nomination, Erasmus Contract, Grant Payment, Closing of Erasmus Period contact:</a:t>
            </a:r>
          </a:p>
          <a:p>
            <a:pPr marL="0" indent="0">
              <a:buNone/>
            </a:pPr>
            <a:r>
              <a:rPr lang="en-US" sz="7200" b="1" dirty="0">
                <a:latin typeface="Book Antiqua" panose="02040602050305030304" pitchFamily="18" charset="0"/>
              </a:rPr>
              <a:t>Erasmus and international mobility office</a:t>
            </a:r>
          </a:p>
          <a:p>
            <a:pPr marL="0" indent="0">
              <a:buNone/>
            </a:pPr>
            <a:r>
              <a:rPr lang="en-US" sz="7200" dirty="0">
                <a:latin typeface="Book Antiqua" panose="02040602050305030304" pitchFamily="18" charset="0"/>
              </a:rPr>
              <a:t>Headquarters: Via </a:t>
            </a:r>
            <a:r>
              <a:rPr lang="en-US" sz="7200" dirty="0" err="1">
                <a:latin typeface="Book Antiqua" panose="02040602050305030304" pitchFamily="18" charset="0"/>
              </a:rPr>
              <a:t>Mezzocannone</a:t>
            </a:r>
            <a:endParaRPr lang="en-US" sz="7200" dirty="0">
              <a:latin typeface="Book Antiqua" panose="02040602050305030304" pitchFamily="18" charset="0"/>
            </a:endParaRPr>
          </a:p>
          <a:p>
            <a:pPr marL="0" indent="0">
              <a:buNone/>
            </a:pPr>
            <a:r>
              <a:rPr lang="en-US" sz="7200" dirty="0">
                <a:latin typeface="Book Antiqua" panose="02040602050305030304" pitchFamily="18" charset="0"/>
              </a:rPr>
              <a:t>Head of Office: Marta Maciocia</a:t>
            </a:r>
          </a:p>
          <a:p>
            <a:pPr marL="0" indent="0">
              <a:buNone/>
            </a:pPr>
            <a:r>
              <a:rPr lang="en-US" sz="7200" dirty="0">
                <a:latin typeface="Book Antiqua" panose="02040602050305030304" pitchFamily="18" charset="0"/>
              </a:rPr>
              <a:t>Head of Engineering: Luigia Mondo</a:t>
            </a:r>
          </a:p>
          <a:p>
            <a:pPr marL="0" indent="0">
              <a:buNone/>
            </a:pPr>
            <a:r>
              <a:rPr lang="it-IT" sz="7200" b="1" dirty="0">
                <a:latin typeface="Book Antiqua" panose="02040602050305030304" pitchFamily="18" charset="0"/>
                <a:hlinkClick r:id="rId2"/>
              </a:rPr>
              <a:t>international@unina.it</a:t>
            </a:r>
            <a:endParaRPr lang="it-IT" sz="7200" b="1" dirty="0">
              <a:latin typeface="Book Antiqua" panose="02040602050305030304" pitchFamily="18" charset="0"/>
            </a:endParaRPr>
          </a:p>
          <a:p>
            <a:pPr marL="0" indent="0">
              <a:buNone/>
            </a:pPr>
            <a:endParaRPr lang="it-IT" sz="7200" dirty="0">
              <a:latin typeface="Book Antiqua" panose="02040602050305030304" pitchFamily="18" charset="0"/>
            </a:endParaRPr>
          </a:p>
          <a:p>
            <a:pPr marL="0" indent="0">
              <a:buNone/>
            </a:pPr>
            <a:r>
              <a:rPr lang="en-US" sz="7200" dirty="0">
                <a:latin typeface="Book Antiqua" panose="02040602050305030304" pitchFamily="18" charset="0"/>
              </a:rPr>
              <a:t>For the administrative aspects of </a:t>
            </a:r>
            <a:r>
              <a:rPr lang="en-US" sz="7200" b="1" dirty="0">
                <a:latin typeface="Book Antiqua" panose="02040602050305030304" pitchFamily="18" charset="0"/>
              </a:rPr>
              <a:t>Selection, reception, help desk:</a:t>
            </a:r>
          </a:p>
          <a:p>
            <a:pPr marL="0" indent="0">
              <a:buNone/>
            </a:pPr>
            <a:r>
              <a:rPr lang="en-US" sz="7200" b="1" dirty="0">
                <a:latin typeface="Book Antiqua" panose="02040602050305030304" pitchFamily="18" charset="0"/>
              </a:rPr>
              <a:t>Office for Teaching at the CIFMPI</a:t>
            </a:r>
          </a:p>
          <a:p>
            <a:pPr marL="0" indent="0">
              <a:buNone/>
            </a:pPr>
            <a:r>
              <a:rPr lang="en-US" sz="7200" dirty="0">
                <a:latin typeface="Book Antiqua" panose="02040602050305030304" pitchFamily="18" charset="0"/>
              </a:rPr>
              <a:t>Head of Office: Paola Desidery</a:t>
            </a:r>
          </a:p>
          <a:p>
            <a:pPr marL="0" indent="0">
              <a:buNone/>
            </a:pPr>
            <a:r>
              <a:rPr lang="it-IT" sz="7200" b="1" dirty="0">
                <a:latin typeface="Book Antiqua" panose="02040602050305030304" pitchFamily="18" charset="0"/>
                <a:hlinkClick r:id="rId3"/>
              </a:rPr>
              <a:t>desidery@unina.it</a:t>
            </a:r>
            <a:endParaRPr lang="it-IT" sz="7200" b="1" dirty="0">
              <a:latin typeface="Book Antiqua" panose="02040602050305030304" pitchFamily="18" charset="0"/>
            </a:endParaRPr>
          </a:p>
          <a:p>
            <a:pPr marL="0" indent="0">
              <a:buNone/>
            </a:pPr>
            <a:r>
              <a:rPr lang="it-IT" sz="7200" dirty="0">
                <a:latin typeface="Book Antiqua" panose="02040602050305030304" pitchFamily="18" charset="0"/>
              </a:rPr>
              <a:t>Marco Barreca</a:t>
            </a:r>
          </a:p>
          <a:p>
            <a:pPr marL="0" indent="0">
              <a:buNone/>
            </a:pPr>
            <a:r>
              <a:rPr lang="it-IT" sz="7200" b="1" dirty="0">
                <a:latin typeface="Book Antiqua" panose="02040602050305030304" pitchFamily="18" charset="0"/>
                <a:hlinkClick r:id="rId4"/>
              </a:rPr>
              <a:t>marco.barreca@unina.it</a:t>
            </a:r>
            <a:r>
              <a:rPr lang="it-IT" sz="7200" b="1" dirty="0">
                <a:latin typeface="Book Antiqua" panose="02040602050305030304" pitchFamily="18" charset="0"/>
              </a:rPr>
              <a:t> </a:t>
            </a:r>
          </a:p>
          <a:p>
            <a:pPr marL="0" indent="0">
              <a:buNone/>
            </a:pPr>
            <a:r>
              <a:rPr lang="it-IT" sz="7200" dirty="0">
                <a:latin typeface="Book Antiqua" panose="02040602050305030304" pitchFamily="18" charset="0"/>
              </a:rPr>
              <a:t>Antonia Collini</a:t>
            </a:r>
          </a:p>
          <a:p>
            <a:pPr marL="0" indent="0">
              <a:buNone/>
            </a:pPr>
            <a:r>
              <a:rPr lang="it-IT" sz="7200" b="1" dirty="0">
                <a:latin typeface="Book Antiqua" panose="02040602050305030304" pitchFamily="18" charset="0"/>
                <a:hlinkClick r:id="rId5"/>
              </a:rPr>
              <a:t>antonia.collini@unina.it</a:t>
            </a:r>
            <a:endParaRPr lang="it-IT" sz="7200" b="1" dirty="0">
              <a:latin typeface="Book Antiqua" panose="02040602050305030304" pitchFamily="18" charset="0"/>
            </a:endParaRPr>
          </a:p>
          <a:p>
            <a:pPr marL="0" indent="0">
              <a:buNone/>
            </a:pPr>
            <a:r>
              <a:rPr lang="it-IT" sz="7200" dirty="0">
                <a:latin typeface="Book Antiqua" panose="02040602050305030304" pitchFamily="18" charset="0"/>
              </a:rPr>
              <a:t>Felice Sansone</a:t>
            </a:r>
          </a:p>
          <a:p>
            <a:pPr marL="0" indent="0">
              <a:buNone/>
            </a:pPr>
            <a:r>
              <a:rPr lang="it-IT" sz="7200" b="1" dirty="0">
                <a:latin typeface="Book Antiqua" panose="02040602050305030304" pitchFamily="18" charset="0"/>
                <a:hlinkClick r:id="rId6"/>
              </a:rPr>
              <a:t>Felice.sansone2@unina.it</a:t>
            </a:r>
            <a:r>
              <a:rPr lang="it-IT" sz="7200" b="1" dirty="0">
                <a:latin typeface="Book Antiqua" panose="02040602050305030304" pitchFamily="18" charset="0"/>
              </a:rPr>
              <a:t> </a:t>
            </a:r>
            <a:endParaRPr lang="it-IT" sz="7200" dirty="0">
              <a:latin typeface="Book Antiqua" panose="02040602050305030304" pitchFamily="18" charset="0"/>
            </a:endParaRPr>
          </a:p>
          <a:p>
            <a:pPr marL="0" indent="0">
              <a:buNone/>
            </a:pPr>
            <a:endParaRPr lang="it-IT" sz="6400" b="1" dirty="0">
              <a:latin typeface="Book Antiqua" panose="02040602050305030304" pitchFamily="18" charset="0"/>
            </a:endParaRPr>
          </a:p>
          <a:p>
            <a:endParaRPr lang="it-IT" sz="6400" b="1" dirty="0">
              <a:latin typeface="Book Antiqua" panose="02040602050305030304" pitchFamily="18" charset="0"/>
            </a:endParaRPr>
          </a:p>
          <a:p>
            <a:endParaRPr lang="it-IT" sz="6400" b="1" dirty="0">
              <a:latin typeface="Book Antiqua" panose="02040602050305030304" pitchFamily="18" charset="0"/>
            </a:endParaRPr>
          </a:p>
          <a:p>
            <a:endParaRPr lang="it-IT" sz="6400" b="1" dirty="0">
              <a:latin typeface="Book Antiqua" panose="02040602050305030304" pitchFamily="18" charset="0"/>
            </a:endParaRPr>
          </a:p>
          <a:p>
            <a:endParaRPr lang="it-IT" sz="6400" dirty="0">
              <a:latin typeface="Book Antiqua" panose="02040602050305030304" pitchFamily="18" charset="0"/>
            </a:endParaRPr>
          </a:p>
          <a:p>
            <a:endParaRPr lang="it-IT" sz="6400" dirty="0">
              <a:latin typeface="Book Antiqua" panose="02040602050305030304" pitchFamily="18" charset="0"/>
            </a:endParaRPr>
          </a:p>
          <a:p>
            <a:endParaRPr lang="it-IT" dirty="0">
              <a:latin typeface="Book Antiqua" panose="02040602050305030304" pitchFamily="18" charset="0"/>
            </a:endParaRPr>
          </a:p>
        </p:txBody>
      </p:sp>
      <p:pic>
        <p:nvPicPr>
          <p:cNvPr id="4" name="Immagine 3"/>
          <p:cNvPicPr>
            <a:picLocks noChangeAspect="1"/>
          </p:cNvPicPr>
          <p:nvPr/>
        </p:nvPicPr>
        <p:blipFill>
          <a:blip r:embed="rId7">
            <a:duotone>
              <a:schemeClr val="accent5">
                <a:shade val="45000"/>
                <a:satMod val="135000"/>
              </a:schemeClr>
              <a:prstClr val="white"/>
            </a:duotone>
          </a:blip>
          <a:stretch>
            <a:fillRect/>
          </a:stretch>
        </p:blipFill>
        <p:spPr>
          <a:xfrm>
            <a:off x="5529623" y="184149"/>
            <a:ext cx="1885950" cy="1095375"/>
          </a:xfrm>
          <a:prstGeom prst="rect">
            <a:avLst/>
          </a:prstGeom>
        </p:spPr>
      </p:pic>
      <p:sp>
        <p:nvSpPr>
          <p:cNvPr id="6" name="Rectangle 5">
            <a:extLst>
              <a:ext uri="{FF2B5EF4-FFF2-40B4-BE49-F238E27FC236}">
                <a16:creationId xmlns:a16="http://schemas.microsoft.com/office/drawing/2014/main" id="{F4E66C22-DD5D-694D-AA0D-05E45117EB41}"/>
              </a:ext>
            </a:extLst>
          </p:cNvPr>
          <p:cNvSpPr/>
          <p:nvPr/>
        </p:nvSpPr>
        <p:spPr>
          <a:xfrm>
            <a:off x="479286" y="268374"/>
            <a:ext cx="4684734" cy="926926"/>
          </a:xfrm>
          <a:prstGeom prst="rect">
            <a:avLst/>
          </a:prstGeom>
          <a:ln>
            <a:solidFill>
              <a:schemeClr val="tx2">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3600" dirty="0">
                <a:latin typeface="Book Antiqua" panose="02040602050305030304" pitchFamily="18" charset="0"/>
              </a:rPr>
              <a:t> </a:t>
            </a:r>
            <a:r>
              <a:rPr lang="it-IT" sz="3600" b="1" dirty="0" err="1">
                <a:solidFill>
                  <a:schemeClr val="tx1"/>
                </a:solidFill>
                <a:latin typeface="Book Antiqua" panose="02040602050305030304" pitchFamily="18" charset="0"/>
              </a:rPr>
              <a:t>Useful</a:t>
            </a:r>
            <a:r>
              <a:rPr lang="it-IT" sz="3600" b="1" dirty="0">
                <a:solidFill>
                  <a:schemeClr val="tx1"/>
                </a:solidFill>
                <a:latin typeface="Book Antiqua" panose="02040602050305030304" pitchFamily="18" charset="0"/>
              </a:rPr>
              <a:t> </a:t>
            </a:r>
            <a:r>
              <a:rPr lang="it-IT" sz="3600" b="1" dirty="0" err="1">
                <a:solidFill>
                  <a:schemeClr val="tx1"/>
                </a:solidFill>
                <a:latin typeface="Book Antiqua" panose="02040602050305030304" pitchFamily="18" charset="0"/>
              </a:rPr>
              <a:t>contacts</a:t>
            </a:r>
            <a:endParaRPr lang="en-US" sz="3600" b="1"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4A7F0AB4-AB77-950C-3C76-903D91DB42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Frame 3">
            <a:extLst>
              <a:ext uri="{FF2B5EF4-FFF2-40B4-BE49-F238E27FC236}">
                <a16:creationId xmlns:a16="http://schemas.microsoft.com/office/drawing/2014/main" id="{0D0F4C39-9022-B5AA-ED82-935F0DB7450A}"/>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8" name="Immagine 7">
            <a:extLst>
              <a:ext uri="{FF2B5EF4-FFF2-40B4-BE49-F238E27FC236}">
                <a16:creationId xmlns:a16="http://schemas.microsoft.com/office/drawing/2014/main" id="{0F91FC5A-4DAF-51D6-EF1B-1A70C0448E61}"/>
              </a:ext>
            </a:extLst>
          </p:cNvPr>
          <p:cNvPicPr>
            <a:picLocks noChangeAspect="1"/>
          </p:cNvPicPr>
          <p:nvPr/>
        </p:nvPicPr>
        <p:blipFill>
          <a:blip r:embed="rId9"/>
          <a:stretch>
            <a:fillRect/>
          </a:stretch>
        </p:blipFill>
        <p:spPr>
          <a:xfrm>
            <a:off x="263235" y="6192273"/>
            <a:ext cx="616633" cy="576762"/>
          </a:xfrm>
          <a:prstGeom prst="rect">
            <a:avLst/>
          </a:prstGeom>
        </p:spPr>
      </p:pic>
    </p:spTree>
    <p:extLst>
      <p:ext uri="{BB962C8B-B14F-4D97-AF65-F5344CB8AC3E}">
        <p14:creationId xmlns:p14="http://schemas.microsoft.com/office/powerpoint/2010/main" val="4100861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D26CF1A-2D0E-3646-92A6-0D2D04B40C47}"/>
              </a:ext>
            </a:extLst>
          </p:cNvPr>
          <p:cNvSpPr>
            <a:spLocks noGrp="1"/>
          </p:cNvSpPr>
          <p:nvPr>
            <p:ph idx="1"/>
          </p:nvPr>
        </p:nvSpPr>
        <p:spPr>
          <a:xfrm>
            <a:off x="457200" y="1060519"/>
            <a:ext cx="8229600" cy="3580982"/>
          </a:xfrm>
          <a:pattFill prst="pct5">
            <a:fgClr>
              <a:schemeClr val="accent1"/>
            </a:fgClr>
            <a:bgClr>
              <a:schemeClr val="bg1"/>
            </a:bgClr>
          </a:pattFill>
        </p:spPr>
        <p:txBody>
          <a:bodyPr>
            <a:normAutofit fontScale="55000" lnSpcReduction="20000"/>
          </a:bodyPr>
          <a:lstStyle/>
          <a:p>
            <a:pPr marL="0" indent="0" algn="just">
              <a:buNone/>
            </a:pPr>
            <a:endParaRPr lang="it-IT" sz="2000" dirty="0">
              <a:latin typeface="Book Antiqua" panose="02040602050305030304" pitchFamily="18" charset="0"/>
            </a:endParaRPr>
          </a:p>
          <a:p>
            <a:pPr marL="0" indent="0" algn="just">
              <a:buNone/>
            </a:pPr>
            <a:endParaRPr lang="it-IT" sz="2600" dirty="0">
              <a:latin typeface="Book Antiqua" panose="02040602050305030304" pitchFamily="18" charset="0"/>
            </a:endParaRPr>
          </a:p>
          <a:p>
            <a:pPr marL="0" indent="0" algn="just">
              <a:buNone/>
            </a:pPr>
            <a:r>
              <a:rPr lang="en-US" sz="2600" dirty="0">
                <a:latin typeface="Book Antiqua" panose="02040602050305030304" pitchFamily="18" charset="0"/>
              </a:rPr>
              <a:t>For all educational aspects, contact the Erasmus Course Coordinators and Course Coordinators:</a:t>
            </a:r>
          </a:p>
          <a:p>
            <a:pPr marL="0" indent="0" algn="just">
              <a:buNone/>
            </a:pPr>
            <a:endParaRPr lang="en-US" sz="2600" dirty="0">
              <a:latin typeface="Book Antiqua" panose="02040602050305030304" pitchFamily="18" charset="0"/>
            </a:endParaRPr>
          </a:p>
          <a:p>
            <a:pPr marL="0" indent="0">
              <a:buNone/>
            </a:pPr>
            <a:r>
              <a:rPr lang="it-IT" sz="2600" dirty="0">
                <a:latin typeface="Book Antiqua" panose="02040602050305030304" pitchFamily="18" charset="0"/>
              </a:rPr>
              <a:t>- </a:t>
            </a:r>
            <a:r>
              <a:rPr lang="en-US" sz="2600" dirty="0">
                <a:latin typeface="Book Antiqua" panose="02040602050305030304" pitchFamily="18" charset="0"/>
              </a:rPr>
              <a:t>for Chemical Engineering and Erasmus Delegate for CIGMP </a:t>
            </a:r>
            <a:r>
              <a:rPr lang="it-IT" sz="2600" dirty="0">
                <a:latin typeface="Book Antiqua" panose="02040602050305030304" pitchFamily="18" charset="0"/>
              </a:rPr>
              <a:t>: </a:t>
            </a:r>
          </a:p>
          <a:p>
            <a:pPr marL="0" indent="0">
              <a:buNone/>
            </a:pPr>
            <a:r>
              <a:rPr lang="it-IT" sz="2600" dirty="0">
                <a:latin typeface="Book Antiqua" panose="02040602050305030304" pitchFamily="18" charset="0"/>
              </a:rPr>
              <a:t>prof. Giovanna </a:t>
            </a:r>
            <a:r>
              <a:rPr lang="it-IT" sz="2600" dirty="0" err="1">
                <a:latin typeface="Book Antiqua" panose="02040602050305030304" pitchFamily="18" charset="0"/>
              </a:rPr>
              <a:t>Tomaiuolo</a:t>
            </a:r>
            <a:r>
              <a:rPr lang="it-IT" sz="2600" dirty="0">
                <a:latin typeface="Book Antiqua" panose="02040602050305030304" pitchFamily="18" charset="0"/>
              </a:rPr>
              <a:t> – </a:t>
            </a:r>
            <a:r>
              <a:rPr lang="it-IT" sz="2600" dirty="0">
                <a:latin typeface="Book Antiqua" panose="02040602050305030304" pitchFamily="18" charset="0"/>
                <a:hlinkClick r:id="rId2"/>
              </a:rPr>
              <a:t>giovanna.tomaiuolo@unina.it</a:t>
            </a:r>
            <a:r>
              <a:rPr lang="it-IT" sz="2600" dirty="0">
                <a:latin typeface="Book Antiqua" panose="02040602050305030304" pitchFamily="18" charset="0"/>
              </a:rPr>
              <a:t> </a:t>
            </a:r>
          </a:p>
          <a:p>
            <a:pPr marL="0" indent="0">
              <a:buNone/>
            </a:pPr>
            <a:r>
              <a:rPr lang="it-IT" sz="2600" dirty="0">
                <a:latin typeface="Book Antiqua" panose="02040602050305030304" pitchFamily="18" charset="0"/>
              </a:rPr>
              <a:t>coordinator : prof. Giovanni </a:t>
            </a:r>
            <a:r>
              <a:rPr lang="it-IT" sz="2600" dirty="0" err="1">
                <a:latin typeface="Book Antiqua" panose="02040602050305030304" pitchFamily="18" charset="0"/>
              </a:rPr>
              <a:t>Ianniruberto</a:t>
            </a:r>
            <a:r>
              <a:rPr lang="it-IT" sz="2600" dirty="0">
                <a:latin typeface="Book Antiqua" panose="02040602050305030304" pitchFamily="18" charset="0"/>
              </a:rPr>
              <a:t>: </a:t>
            </a:r>
            <a:r>
              <a:rPr lang="it-IT" sz="2600" dirty="0">
                <a:latin typeface="Book Antiqua" panose="02040602050305030304" pitchFamily="18" charset="0"/>
                <a:hlinkClick r:id="rId3"/>
              </a:rPr>
              <a:t>giovanni.ianniruberto@unina.it</a:t>
            </a:r>
            <a:endParaRPr lang="it-IT" sz="2600" dirty="0">
              <a:latin typeface="Book Antiqua" panose="02040602050305030304" pitchFamily="18" charset="0"/>
            </a:endParaRPr>
          </a:p>
          <a:p>
            <a:pPr marL="0" indent="0">
              <a:buNone/>
            </a:pPr>
            <a:endParaRPr lang="it-IT" sz="2600" dirty="0">
              <a:latin typeface="Book Antiqua" panose="02040602050305030304" pitchFamily="18" charset="0"/>
            </a:endParaRPr>
          </a:p>
          <a:p>
            <a:pPr marL="0" indent="0">
              <a:buNone/>
            </a:pPr>
            <a:r>
              <a:rPr lang="it-IT" sz="2600" dirty="0">
                <a:latin typeface="Book Antiqua" panose="02040602050305030304" pitchFamily="18" charset="0"/>
              </a:rPr>
              <a:t>- for </a:t>
            </a:r>
            <a:r>
              <a:rPr lang="it-IT" sz="2600" b="1" dirty="0">
                <a:latin typeface="Book Antiqua" panose="02040602050305030304" pitchFamily="18" charset="0"/>
              </a:rPr>
              <a:t>Industrial </a:t>
            </a:r>
            <a:r>
              <a:rPr lang="it-IT" sz="2600" b="1" dirty="0" err="1">
                <a:latin typeface="Book Antiqua" panose="02040602050305030304" pitchFamily="18" charset="0"/>
              </a:rPr>
              <a:t>Bioengineering</a:t>
            </a:r>
            <a:r>
              <a:rPr lang="it-IT" sz="2600" dirty="0">
                <a:latin typeface="Book Antiqua" panose="02040602050305030304" pitchFamily="18" charset="0"/>
              </a:rPr>
              <a:t>: </a:t>
            </a:r>
          </a:p>
          <a:p>
            <a:pPr marL="0" indent="0">
              <a:buNone/>
            </a:pPr>
            <a:r>
              <a:rPr lang="it-IT" sz="2600" dirty="0">
                <a:latin typeface="Book Antiqua" panose="02040602050305030304" pitchFamily="18" charset="0"/>
              </a:rPr>
              <a:t>coordinator : prof. Maurizio Ventre – </a:t>
            </a:r>
            <a:r>
              <a:rPr lang="it-IT" sz="2600" dirty="0">
                <a:latin typeface="Book Antiqua" panose="02040602050305030304" pitchFamily="18" charset="0"/>
                <a:hlinkClick r:id="rId4"/>
              </a:rPr>
              <a:t>maventre@unina.it</a:t>
            </a:r>
            <a:endParaRPr lang="it-IT" sz="2600" dirty="0">
              <a:latin typeface="Book Antiqua" panose="02040602050305030304" pitchFamily="18" charset="0"/>
            </a:endParaRPr>
          </a:p>
          <a:p>
            <a:pPr marL="0" indent="0">
              <a:buNone/>
            </a:pPr>
            <a:r>
              <a:rPr lang="it-IT" sz="2600" dirty="0" err="1">
                <a:latin typeface="Book Antiqua" panose="02040602050305030304" pitchFamily="18" charset="0"/>
              </a:rPr>
              <a:t>referents</a:t>
            </a:r>
            <a:r>
              <a:rPr lang="it-IT" sz="2600" dirty="0">
                <a:latin typeface="Book Antiqua" panose="02040602050305030304" pitchFamily="18" charset="0"/>
              </a:rPr>
              <a:t> : dott.ssa Enza Torino </a:t>
            </a:r>
            <a:r>
              <a:rPr lang="it-IT" sz="2600" dirty="0">
                <a:latin typeface="Book Antiqua" panose="02040602050305030304" pitchFamily="18" charset="0"/>
                <a:hlinkClick r:id="rId5"/>
              </a:rPr>
              <a:t>enza.torino@unina.it</a:t>
            </a:r>
            <a:r>
              <a:rPr lang="it-IT" sz="2600" dirty="0">
                <a:latin typeface="Book Antiqua" panose="02040602050305030304" pitchFamily="18" charset="0"/>
              </a:rPr>
              <a:t> -  David </a:t>
            </a:r>
            <a:r>
              <a:rPr lang="it-IT" sz="2600" dirty="0" err="1">
                <a:latin typeface="Book Antiqua" panose="02040602050305030304" pitchFamily="18" charset="0"/>
              </a:rPr>
              <a:t>Dannhauser</a:t>
            </a:r>
            <a:r>
              <a:rPr lang="it-IT" sz="2600" dirty="0">
                <a:latin typeface="Book Antiqua" panose="02040602050305030304" pitchFamily="18" charset="0"/>
              </a:rPr>
              <a:t> </a:t>
            </a:r>
            <a:r>
              <a:rPr lang="it-IT" sz="2600" dirty="0">
                <a:latin typeface="Book Antiqua" panose="02040602050305030304" pitchFamily="18" charset="0"/>
                <a:hlinkClick r:id="rId6"/>
              </a:rPr>
              <a:t>david.dannhauser@unina.it</a:t>
            </a:r>
            <a:endParaRPr lang="it-IT" sz="2600" dirty="0">
              <a:latin typeface="Book Antiqua" panose="02040602050305030304" pitchFamily="18" charset="0"/>
            </a:endParaRPr>
          </a:p>
          <a:p>
            <a:pPr marL="0" indent="0">
              <a:buNone/>
            </a:pPr>
            <a:endParaRPr lang="it-IT" sz="2600" dirty="0">
              <a:latin typeface="Book Antiqua" panose="02040602050305030304" pitchFamily="18" charset="0"/>
            </a:endParaRPr>
          </a:p>
          <a:p>
            <a:pPr marL="0" indent="0">
              <a:buNone/>
            </a:pPr>
            <a:r>
              <a:rPr lang="it-IT" sz="2600" dirty="0">
                <a:latin typeface="Book Antiqua" panose="02040602050305030304" pitchFamily="18" charset="0"/>
              </a:rPr>
              <a:t>- </a:t>
            </a:r>
            <a:r>
              <a:rPr lang="en-US" sz="2600" dirty="0">
                <a:latin typeface="Book Antiqua" panose="02040602050305030304" pitchFamily="18" charset="0"/>
              </a:rPr>
              <a:t>for Materials Science and Engineering and Materials Engineering </a:t>
            </a:r>
            <a:r>
              <a:rPr lang="it-IT" sz="2600" dirty="0">
                <a:latin typeface="Book Antiqua" panose="02040602050305030304" pitchFamily="18" charset="0"/>
              </a:rPr>
              <a:t>: </a:t>
            </a:r>
          </a:p>
          <a:p>
            <a:pPr marL="0" indent="0">
              <a:buNone/>
            </a:pPr>
            <a:r>
              <a:rPr lang="it-IT" sz="2600" dirty="0">
                <a:latin typeface="Book Antiqua" panose="02040602050305030304" pitchFamily="18" charset="0"/>
              </a:rPr>
              <a:t>coordinator : pro. Ernesto Di Maio– </a:t>
            </a:r>
            <a:r>
              <a:rPr lang="it-IT" sz="2600" dirty="0">
                <a:latin typeface="Book Antiqua" panose="02040602050305030304" pitchFamily="18" charset="0"/>
                <a:hlinkClick r:id="rId7"/>
              </a:rPr>
              <a:t>ernesto.dimaio@unina.it</a:t>
            </a:r>
            <a:endParaRPr lang="it-IT" sz="2600" dirty="0">
              <a:latin typeface="Book Antiqua" panose="02040602050305030304" pitchFamily="18" charset="0"/>
            </a:endParaRPr>
          </a:p>
          <a:p>
            <a:pPr marL="0" indent="0">
              <a:buNone/>
            </a:pPr>
            <a:r>
              <a:rPr lang="it-IT" sz="2600" dirty="0" err="1">
                <a:latin typeface="Book Antiqua" panose="02040602050305030304" pitchFamily="18" charset="0"/>
              </a:rPr>
              <a:t>referents</a:t>
            </a:r>
            <a:r>
              <a:rPr lang="it-IT" sz="2600" dirty="0">
                <a:latin typeface="Book Antiqua" panose="02040602050305030304" pitchFamily="18" charset="0"/>
              </a:rPr>
              <a:t> : prof.ssa Veronica Ambrogi – </a:t>
            </a:r>
            <a:r>
              <a:rPr lang="it-IT" sz="2600" dirty="0">
                <a:latin typeface="Book Antiqua" panose="02040602050305030304" pitchFamily="18" charset="0"/>
                <a:hlinkClick r:id="rId8"/>
              </a:rPr>
              <a:t>ambrogi@unina.it</a:t>
            </a:r>
            <a:endParaRPr lang="it-IT" sz="2600" dirty="0">
              <a:latin typeface="Book Antiqua" panose="02040602050305030304" pitchFamily="18" charset="0"/>
            </a:endParaRPr>
          </a:p>
          <a:p>
            <a:pPr marL="0" indent="0">
              <a:buNone/>
            </a:pPr>
            <a:endParaRPr lang="it-IT" sz="3400" dirty="0">
              <a:latin typeface="Book Antiqua" panose="02040602050305030304" pitchFamily="18" charset="0"/>
            </a:endParaRPr>
          </a:p>
          <a:p>
            <a:pPr marL="0" indent="0">
              <a:buNone/>
            </a:pPr>
            <a:endParaRPr lang="it-IT" dirty="0">
              <a:latin typeface="Book Antiqua" panose="02040602050305030304" pitchFamily="18" charset="0"/>
            </a:endParaRPr>
          </a:p>
          <a:p>
            <a:pPr marL="0" indent="0">
              <a:buNone/>
            </a:pPr>
            <a:endParaRPr lang="it-IT" dirty="0">
              <a:latin typeface="Book Antiqua" panose="02040602050305030304" pitchFamily="18" charset="0"/>
            </a:endParaRPr>
          </a:p>
          <a:p>
            <a:pPr marL="0" indent="0">
              <a:buNone/>
            </a:pPr>
            <a:endParaRPr lang="it-IT" b="1" dirty="0">
              <a:latin typeface="Book Antiqua" panose="02040602050305030304" pitchFamily="18" charset="0"/>
            </a:endParaRPr>
          </a:p>
          <a:p>
            <a:endParaRPr lang="it-IT" dirty="0">
              <a:latin typeface="Book Antiqua" panose="02040602050305030304" pitchFamily="18" charset="0"/>
            </a:endParaRPr>
          </a:p>
        </p:txBody>
      </p:sp>
      <p:pic>
        <p:nvPicPr>
          <p:cNvPr id="9" name="Immagine 3">
            <a:extLst>
              <a:ext uri="{FF2B5EF4-FFF2-40B4-BE49-F238E27FC236}">
                <a16:creationId xmlns:a16="http://schemas.microsoft.com/office/drawing/2014/main" id="{71B15F39-73A0-284B-9CC9-1C3092016FEB}"/>
              </a:ext>
            </a:extLst>
          </p:cNvPr>
          <p:cNvPicPr>
            <a:picLocks noChangeAspect="1"/>
          </p:cNvPicPr>
          <p:nvPr/>
        </p:nvPicPr>
        <p:blipFill>
          <a:blip r:embed="rId9">
            <a:duotone>
              <a:schemeClr val="accent5">
                <a:shade val="45000"/>
                <a:satMod val="135000"/>
              </a:schemeClr>
              <a:prstClr val="white"/>
            </a:duotone>
          </a:blip>
          <a:stretch>
            <a:fillRect/>
          </a:stretch>
        </p:blipFill>
        <p:spPr>
          <a:xfrm>
            <a:off x="5529623" y="145960"/>
            <a:ext cx="1885950" cy="1095375"/>
          </a:xfrm>
          <a:prstGeom prst="rect">
            <a:avLst/>
          </a:prstGeom>
        </p:spPr>
      </p:pic>
      <p:sp>
        <p:nvSpPr>
          <p:cNvPr id="11" name="Folded Corner 10">
            <a:extLst>
              <a:ext uri="{FF2B5EF4-FFF2-40B4-BE49-F238E27FC236}">
                <a16:creationId xmlns:a16="http://schemas.microsoft.com/office/drawing/2014/main" id="{8D00331F-E53E-DD47-AFE2-FC6C6B2BF14B}"/>
              </a:ext>
            </a:extLst>
          </p:cNvPr>
          <p:cNvSpPr/>
          <p:nvPr/>
        </p:nvSpPr>
        <p:spPr>
          <a:xfrm>
            <a:off x="5529623" y="4308953"/>
            <a:ext cx="3366655" cy="2364898"/>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it-IT" sz="1600" dirty="0">
              <a:latin typeface="Book Antiqua" panose="02040602050305030304" pitchFamily="18" charset="0"/>
            </a:endParaRPr>
          </a:p>
          <a:p>
            <a:r>
              <a:rPr lang="it-IT" sz="1600" b="1" dirty="0">
                <a:latin typeface="Book Antiqua" panose="02040602050305030304" pitchFamily="18" charset="0"/>
              </a:rPr>
              <a:t>Study </a:t>
            </a:r>
            <a:r>
              <a:rPr lang="it-IT" sz="1600" b="1" dirty="0" err="1">
                <a:latin typeface="Book Antiqua" panose="02040602050305030304" pitchFamily="18" charset="0"/>
              </a:rPr>
              <a:t>course</a:t>
            </a:r>
            <a:r>
              <a:rPr lang="it-IT" sz="1600" b="1" dirty="0">
                <a:latin typeface="Book Antiqua" panose="02040602050305030304" pitchFamily="18" charset="0"/>
              </a:rPr>
              <a:t> pages:</a:t>
            </a:r>
          </a:p>
          <a:p>
            <a:endParaRPr lang="it-IT" sz="1600" b="1" dirty="0">
              <a:latin typeface="Book Antiqua" panose="02040602050305030304" pitchFamily="18" charset="0"/>
            </a:endParaRPr>
          </a:p>
          <a:p>
            <a:r>
              <a:rPr lang="it-IT" sz="1600" dirty="0">
                <a:latin typeface="Book Antiqua" panose="02040602050305030304" pitchFamily="18" charset="0"/>
                <a:hlinkClick r:id="rId10"/>
              </a:rPr>
              <a:t>http://www.ingchim.unina.it/</a:t>
            </a:r>
            <a:endParaRPr lang="it-IT" sz="1600" dirty="0">
              <a:latin typeface="Book Antiqua" panose="02040602050305030304" pitchFamily="18" charset="0"/>
            </a:endParaRPr>
          </a:p>
          <a:p>
            <a:r>
              <a:rPr lang="it-IT" sz="1600" dirty="0">
                <a:latin typeface="Book Antiqua" panose="02040602050305030304" pitchFamily="18" charset="0"/>
                <a:hlinkClick r:id="rId11"/>
              </a:rPr>
              <a:t>www.scingmat.unina.it</a:t>
            </a:r>
            <a:endParaRPr lang="it-IT" sz="1600" dirty="0">
              <a:latin typeface="Book Antiqua" panose="02040602050305030304" pitchFamily="18" charset="0"/>
            </a:endParaRPr>
          </a:p>
          <a:p>
            <a:r>
              <a:rPr lang="it-IT" sz="1600" dirty="0">
                <a:latin typeface="Book Antiqua" panose="02040602050305030304" pitchFamily="18" charset="0"/>
                <a:hlinkClick r:id="rId12"/>
              </a:rPr>
              <a:t>http://bioengineering.unina.it/</a:t>
            </a:r>
            <a:endParaRPr lang="it-IT" sz="1600" dirty="0">
              <a:latin typeface="Book Antiqua" panose="02040602050305030304" pitchFamily="18" charset="0"/>
            </a:endParaRPr>
          </a:p>
          <a:p>
            <a:endParaRPr lang="it-IT" sz="1600" dirty="0">
              <a:latin typeface="Book Antiqua" panose="02040602050305030304" pitchFamily="18" charset="0"/>
            </a:endParaRPr>
          </a:p>
          <a:p>
            <a:r>
              <a:rPr lang="it-IT" sz="1600" dirty="0" err="1">
                <a:latin typeface="Book Antiqua" panose="02040602050305030304" pitchFamily="18" charset="0"/>
              </a:rPr>
              <a:t>Department's</a:t>
            </a:r>
            <a:r>
              <a:rPr lang="it-IT" sz="1600" dirty="0">
                <a:latin typeface="Book Antiqua" panose="02040602050305030304" pitchFamily="18" charset="0"/>
              </a:rPr>
              <a:t> website :</a:t>
            </a:r>
          </a:p>
          <a:p>
            <a:r>
              <a:rPr lang="it-IT" sz="1600" dirty="0">
                <a:latin typeface="Book Antiqua" panose="02040602050305030304" pitchFamily="18" charset="0"/>
                <a:hlinkClick r:id="rId13"/>
              </a:rPr>
              <a:t>www.dicmapi.unina.it</a:t>
            </a:r>
            <a:endParaRPr lang="it-IT" sz="1600" dirty="0">
              <a:latin typeface="Book Antiqua" panose="02040602050305030304" pitchFamily="18" charset="0"/>
            </a:endParaRPr>
          </a:p>
        </p:txBody>
      </p:sp>
      <p:sp>
        <p:nvSpPr>
          <p:cNvPr id="2" name="Rectangle 5">
            <a:extLst>
              <a:ext uri="{FF2B5EF4-FFF2-40B4-BE49-F238E27FC236}">
                <a16:creationId xmlns:a16="http://schemas.microsoft.com/office/drawing/2014/main" id="{70268AFA-C791-7445-EBFF-FDF161042E52}"/>
              </a:ext>
            </a:extLst>
          </p:cNvPr>
          <p:cNvSpPr/>
          <p:nvPr/>
        </p:nvSpPr>
        <p:spPr>
          <a:xfrm>
            <a:off x="387689" y="268373"/>
            <a:ext cx="4684734" cy="926926"/>
          </a:xfrm>
          <a:prstGeom prst="rect">
            <a:avLst/>
          </a:prstGeom>
          <a:ln>
            <a:solidFill>
              <a:schemeClr val="tx2">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3600" dirty="0">
                <a:latin typeface="Book Antiqua" panose="02040602050305030304" pitchFamily="18" charset="0"/>
              </a:rPr>
              <a:t> </a:t>
            </a:r>
            <a:r>
              <a:rPr lang="it-IT" sz="3600" b="1" dirty="0" err="1">
                <a:solidFill>
                  <a:schemeClr val="tx1"/>
                </a:solidFill>
                <a:latin typeface="Book Antiqua" panose="02040602050305030304" pitchFamily="18" charset="0"/>
              </a:rPr>
              <a:t>Useful</a:t>
            </a:r>
            <a:r>
              <a:rPr lang="it-IT" sz="3600" b="1" dirty="0">
                <a:solidFill>
                  <a:schemeClr val="tx1"/>
                </a:solidFill>
                <a:latin typeface="Book Antiqua" panose="02040602050305030304" pitchFamily="18" charset="0"/>
              </a:rPr>
              <a:t> </a:t>
            </a:r>
            <a:r>
              <a:rPr lang="it-IT" sz="3600" b="1" dirty="0" err="1">
                <a:solidFill>
                  <a:schemeClr val="tx1"/>
                </a:solidFill>
                <a:latin typeface="Book Antiqua" panose="02040602050305030304" pitchFamily="18" charset="0"/>
              </a:rPr>
              <a:t>contacts</a:t>
            </a:r>
            <a:endParaRPr lang="en-US" sz="3600" b="1" dirty="0">
              <a:solidFill>
                <a:schemeClr val="tx1"/>
              </a:solidFill>
              <a:latin typeface="Book Antiqua" panose="02040602050305030304" pitchFamily="18" charset="0"/>
            </a:endParaRPr>
          </a:p>
        </p:txBody>
      </p:sp>
      <p:pic>
        <p:nvPicPr>
          <p:cNvPr id="4" name="Picture 2" descr="logo dicmapi">
            <a:extLst>
              <a:ext uri="{FF2B5EF4-FFF2-40B4-BE49-F238E27FC236}">
                <a16:creationId xmlns:a16="http://schemas.microsoft.com/office/drawing/2014/main" id="{7A394446-3BB3-2FA7-D8E8-61BFD7AE7A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04420" y="135212"/>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Frame 3">
            <a:extLst>
              <a:ext uri="{FF2B5EF4-FFF2-40B4-BE49-F238E27FC236}">
                <a16:creationId xmlns:a16="http://schemas.microsoft.com/office/drawing/2014/main" id="{7E39141D-DEE1-E99E-E141-C8DD1B618867}"/>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7" name="Immagine 6">
            <a:extLst>
              <a:ext uri="{FF2B5EF4-FFF2-40B4-BE49-F238E27FC236}">
                <a16:creationId xmlns:a16="http://schemas.microsoft.com/office/drawing/2014/main" id="{A49CEAA1-8D04-8830-7516-2A839F6243C0}"/>
              </a:ext>
            </a:extLst>
          </p:cNvPr>
          <p:cNvPicPr>
            <a:picLocks noChangeAspect="1"/>
          </p:cNvPicPr>
          <p:nvPr/>
        </p:nvPicPr>
        <p:blipFill>
          <a:blip r:embed="rId15"/>
          <a:stretch>
            <a:fillRect/>
          </a:stretch>
        </p:blipFill>
        <p:spPr>
          <a:xfrm>
            <a:off x="111865" y="5948154"/>
            <a:ext cx="841156" cy="786768"/>
          </a:xfrm>
          <a:prstGeom prst="rect">
            <a:avLst/>
          </a:prstGeom>
        </p:spPr>
      </p:pic>
    </p:spTree>
    <p:extLst>
      <p:ext uri="{BB962C8B-B14F-4D97-AF65-F5344CB8AC3E}">
        <p14:creationId xmlns:p14="http://schemas.microsoft.com/office/powerpoint/2010/main" val="41551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419"/>
            <a:lum/>
          </a:blip>
          <a:srcRect/>
          <a:stretch>
            <a:fillRect l="-17000" r="-17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BB2342-549E-954D-BE4B-D6EE91BD8FE2}"/>
              </a:ext>
            </a:extLst>
          </p:cNvPr>
          <p:cNvSpPr>
            <a:spLocks noGrp="1"/>
          </p:cNvSpPr>
          <p:nvPr>
            <p:ph type="title"/>
          </p:nvPr>
        </p:nvSpPr>
        <p:spPr>
          <a:xfrm>
            <a:off x="263046" y="362319"/>
            <a:ext cx="8549015" cy="1512518"/>
          </a:xfrm>
          <a:ln>
            <a:noFill/>
          </a:ln>
        </p:spPr>
        <p:txBody>
          <a:bodyPr>
            <a:normAutofit fontScale="90000"/>
          </a:bodyPr>
          <a:lstStyle/>
          <a:p>
            <a:r>
              <a:rPr lang="en-US" b="1" dirty="0">
                <a:ln w="15875">
                  <a:solidFill>
                    <a:schemeClr val="tx1">
                      <a:alpha val="93000"/>
                    </a:schemeClr>
                  </a:solidFill>
                </a:ln>
                <a:latin typeface="Book Antiqua" panose="02040602050305030304" pitchFamily="18" charset="0"/>
              </a:rPr>
              <a:t>Presentation of the Erasmus Information Day of the </a:t>
            </a:r>
            <a:r>
              <a:rPr lang="it-IT" b="1" dirty="0" err="1">
                <a:ln w="15875">
                  <a:noFill/>
                </a:ln>
                <a:latin typeface="Book Antiqua" panose="02040602050305030304" pitchFamily="18" charset="0"/>
              </a:rPr>
              <a:t>DICMaPI</a:t>
            </a:r>
            <a:r>
              <a:rPr lang="it-IT" b="1" dirty="0">
                <a:ln w="15875">
                  <a:solidFill>
                    <a:schemeClr val="tx1">
                      <a:alpha val="93000"/>
                    </a:schemeClr>
                  </a:solidFill>
                </a:ln>
                <a:latin typeface="Book Antiqua" panose="02040602050305030304" pitchFamily="18" charset="0"/>
              </a:rPr>
              <a:t> </a:t>
            </a:r>
            <a:endParaRPr lang="it-IT" dirty="0">
              <a:ln w="15875">
                <a:solidFill>
                  <a:schemeClr val="tx1">
                    <a:alpha val="93000"/>
                  </a:schemeClr>
                </a:solidFill>
              </a:ln>
              <a:latin typeface="Book Antiqua" panose="02040602050305030304" pitchFamily="18" charset="0"/>
            </a:endParaRPr>
          </a:p>
        </p:txBody>
      </p:sp>
      <p:sp>
        <p:nvSpPr>
          <p:cNvPr id="3" name="Segnaposto contenuto 2">
            <a:extLst>
              <a:ext uri="{FF2B5EF4-FFF2-40B4-BE49-F238E27FC236}">
                <a16:creationId xmlns:a16="http://schemas.microsoft.com/office/drawing/2014/main" id="{254B568E-2426-3F4B-8DC9-4FF9493276C9}"/>
              </a:ext>
            </a:extLst>
          </p:cNvPr>
          <p:cNvSpPr>
            <a:spLocks noGrp="1"/>
          </p:cNvSpPr>
          <p:nvPr>
            <p:ph idx="1"/>
          </p:nvPr>
        </p:nvSpPr>
        <p:spPr>
          <a:xfrm>
            <a:off x="582461" y="4733117"/>
            <a:ext cx="8229600" cy="1156053"/>
          </a:xfrm>
          <a:solidFill>
            <a:schemeClr val="lt1">
              <a:alpha val="71000"/>
            </a:schemeClr>
          </a:solidFill>
          <a:ln>
            <a:solidFill>
              <a:schemeClr val="tx2">
                <a:lumMod val="60000"/>
                <a:lumOff val="40000"/>
                <a:alpha val="66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endParaRPr lang="it-IT" sz="2200" dirty="0">
              <a:latin typeface="Book Antiqua" panose="02040602050305030304" pitchFamily="18" charset="0"/>
            </a:endParaRPr>
          </a:p>
          <a:p>
            <a:pPr marL="0" indent="0" algn="ctr">
              <a:buNone/>
            </a:pPr>
            <a:r>
              <a:rPr lang="en-US" sz="2200" dirty="0">
                <a:latin typeface="Book Antiqua" panose="02040602050305030304" pitchFamily="18" charset="0"/>
              </a:rPr>
              <a:t>Curated by the Office for Didactics of </a:t>
            </a:r>
            <a:r>
              <a:rPr lang="en-US" sz="2200" dirty="0" err="1">
                <a:latin typeface="Book Antiqua" panose="02040602050305030304" pitchFamily="18" charset="0"/>
              </a:rPr>
              <a:t>DICMaPI</a:t>
            </a:r>
            <a:endParaRPr lang="en-US" sz="2200" dirty="0">
              <a:latin typeface="Book Antiqua" panose="02040602050305030304" pitchFamily="18" charset="0"/>
            </a:endParaRPr>
          </a:p>
        </p:txBody>
      </p:sp>
      <p:sp>
        <p:nvSpPr>
          <p:cNvPr id="5" name="Rectangle 4">
            <a:extLst>
              <a:ext uri="{FF2B5EF4-FFF2-40B4-BE49-F238E27FC236}">
                <a16:creationId xmlns:a16="http://schemas.microsoft.com/office/drawing/2014/main" id="{863B5F5A-8BE7-CA45-9E08-CD919485D0E7}"/>
              </a:ext>
            </a:extLst>
          </p:cNvPr>
          <p:cNvSpPr/>
          <p:nvPr/>
        </p:nvSpPr>
        <p:spPr>
          <a:xfrm>
            <a:off x="1672225" y="2034544"/>
            <a:ext cx="5699342" cy="9770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it-IT" sz="3200" b="1" dirty="0" err="1">
                <a:latin typeface="Book Antiqua" panose="02040602050305030304" pitchFamily="18" charset="0"/>
              </a:rPr>
              <a:t>Thank</a:t>
            </a:r>
            <a:r>
              <a:rPr lang="it-IT" sz="3200" b="1" dirty="0">
                <a:latin typeface="Book Antiqua" panose="02040602050305030304" pitchFamily="18" charset="0"/>
              </a:rPr>
              <a:t> </a:t>
            </a:r>
            <a:r>
              <a:rPr lang="it-IT" sz="3200" b="1" dirty="0" err="1">
                <a:latin typeface="Book Antiqua" panose="02040602050305030304" pitchFamily="18" charset="0"/>
              </a:rPr>
              <a:t>you</a:t>
            </a:r>
            <a:r>
              <a:rPr lang="it-IT" sz="3200" b="1" dirty="0">
                <a:latin typeface="Book Antiqua" panose="02040602050305030304" pitchFamily="18" charset="0"/>
              </a:rPr>
              <a:t> for </a:t>
            </a:r>
            <a:r>
              <a:rPr lang="it-IT" sz="3200" b="1" dirty="0" err="1">
                <a:latin typeface="Book Antiqua" panose="02040602050305030304" pitchFamily="18" charset="0"/>
              </a:rPr>
              <a:t>coming</a:t>
            </a:r>
            <a:r>
              <a:rPr lang="it-IT" sz="3200" b="1" dirty="0">
                <a:latin typeface="Book Antiqua" panose="02040602050305030304" pitchFamily="18" charset="0"/>
              </a:rPr>
              <a:t>!!!</a:t>
            </a:r>
          </a:p>
        </p:txBody>
      </p:sp>
      <p:sp>
        <p:nvSpPr>
          <p:cNvPr id="6" name="Frame 3">
            <a:extLst>
              <a:ext uri="{FF2B5EF4-FFF2-40B4-BE49-F238E27FC236}">
                <a16:creationId xmlns:a16="http://schemas.microsoft.com/office/drawing/2014/main" id="{0B9F7B43-4C89-A92E-54A8-B9AD2374CBB1}"/>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8" name="Immagine 7">
            <a:extLst>
              <a:ext uri="{FF2B5EF4-FFF2-40B4-BE49-F238E27FC236}">
                <a16:creationId xmlns:a16="http://schemas.microsoft.com/office/drawing/2014/main" id="{CA476CFB-313E-DCEC-504D-D9FC4BC22938}"/>
              </a:ext>
            </a:extLst>
          </p:cNvPr>
          <p:cNvPicPr>
            <a:picLocks noChangeAspect="1"/>
          </p:cNvPicPr>
          <p:nvPr/>
        </p:nvPicPr>
        <p:blipFill>
          <a:blip r:embed="rId4"/>
          <a:stretch>
            <a:fillRect/>
          </a:stretch>
        </p:blipFill>
        <p:spPr>
          <a:xfrm>
            <a:off x="119743" y="5983077"/>
            <a:ext cx="838200" cy="821276"/>
          </a:xfrm>
          <a:prstGeom prst="rect">
            <a:avLst/>
          </a:prstGeom>
        </p:spPr>
      </p:pic>
      <p:pic>
        <p:nvPicPr>
          <p:cNvPr id="9" name="Picture 2" descr="logo dicmapi">
            <a:extLst>
              <a:ext uri="{FF2B5EF4-FFF2-40B4-BE49-F238E27FC236}">
                <a16:creationId xmlns:a16="http://schemas.microsoft.com/office/drawing/2014/main" id="{221F9B73-3F65-2B58-BF90-659DEDDFE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3196" y="6025268"/>
            <a:ext cx="1791061" cy="7368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726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E45617-EE67-2042-9A13-07219ECFF99D}"/>
              </a:ext>
            </a:extLst>
          </p:cNvPr>
          <p:cNvSpPr>
            <a:spLocks noGrp="1"/>
          </p:cNvSpPr>
          <p:nvPr>
            <p:ph type="title"/>
          </p:nvPr>
        </p:nvSpPr>
        <p:spPr/>
        <p:txBody>
          <a:bodyPr/>
          <a:lstStyle/>
          <a:p>
            <a:r>
              <a:rPr lang="it-IT" dirty="0">
                <a:latin typeface="Book Antiqua" panose="02040602050305030304" pitchFamily="18" charset="0"/>
              </a:rPr>
              <a:t>ENJOY YOUR EXPERIENCE</a:t>
            </a:r>
          </a:p>
        </p:txBody>
      </p:sp>
      <p:pic>
        <p:nvPicPr>
          <p:cNvPr id="5" name="Segnaposto contenuto 4">
            <a:extLst>
              <a:ext uri="{FF2B5EF4-FFF2-40B4-BE49-F238E27FC236}">
                <a16:creationId xmlns:a16="http://schemas.microsoft.com/office/drawing/2014/main" id="{3EDDA482-01F3-AE49-9FC7-7DC7C42EFDDB}"/>
              </a:ext>
            </a:extLst>
          </p:cNvPr>
          <p:cNvPicPr>
            <a:picLocks noGrp="1" noChangeAspect="1"/>
          </p:cNvPicPr>
          <p:nvPr>
            <p:ph idx="1"/>
          </p:nvPr>
        </p:nvPicPr>
        <p:blipFill>
          <a:blip r:embed="rId2"/>
          <a:stretch>
            <a:fillRect/>
          </a:stretch>
        </p:blipFill>
        <p:spPr>
          <a:xfrm>
            <a:off x="548922" y="1417638"/>
            <a:ext cx="8046156" cy="4525963"/>
          </a:xfrm>
        </p:spPr>
      </p:pic>
      <p:pic>
        <p:nvPicPr>
          <p:cNvPr id="3" name="Immagine 2">
            <a:extLst>
              <a:ext uri="{FF2B5EF4-FFF2-40B4-BE49-F238E27FC236}">
                <a16:creationId xmlns:a16="http://schemas.microsoft.com/office/drawing/2014/main" id="{1AF7B6E8-84DF-6BB8-7BA5-38016C30027E}"/>
              </a:ext>
            </a:extLst>
          </p:cNvPr>
          <p:cNvPicPr>
            <a:picLocks noChangeAspect="1"/>
          </p:cNvPicPr>
          <p:nvPr/>
        </p:nvPicPr>
        <p:blipFill>
          <a:blip r:embed="rId3"/>
          <a:stretch>
            <a:fillRect/>
          </a:stretch>
        </p:blipFill>
        <p:spPr>
          <a:xfrm>
            <a:off x="110713" y="6060848"/>
            <a:ext cx="771029" cy="755461"/>
          </a:xfrm>
          <a:prstGeom prst="rect">
            <a:avLst/>
          </a:prstGeom>
        </p:spPr>
      </p:pic>
      <p:pic>
        <p:nvPicPr>
          <p:cNvPr id="4" name="Picture 2" descr="logo dicmapi">
            <a:extLst>
              <a:ext uri="{FF2B5EF4-FFF2-40B4-BE49-F238E27FC236}">
                <a16:creationId xmlns:a16="http://schemas.microsoft.com/office/drawing/2014/main" id="{7F9D1548-7EE0-6FDF-140C-78F962A01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196" y="6025268"/>
            <a:ext cx="1791061" cy="7368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611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61A5BB2-C44B-7FD2-563E-10CB924E6103}"/>
              </a:ext>
            </a:extLst>
          </p:cNvPr>
          <p:cNvSpPr txBox="1"/>
          <p:nvPr/>
        </p:nvSpPr>
        <p:spPr>
          <a:xfrm>
            <a:off x="473202" y="909752"/>
            <a:ext cx="8040603" cy="5493812"/>
          </a:xfrm>
          <a:prstGeom prst="rect">
            <a:avLst/>
          </a:prstGeom>
          <a:pattFill prst="pct5">
            <a:fgClr>
              <a:schemeClr val="tx2">
                <a:lumMod val="40000"/>
                <a:lumOff val="60000"/>
              </a:schemeClr>
            </a:fgClr>
            <a:bgClr>
              <a:schemeClr val="bg1"/>
            </a:bgClr>
          </a:pattFill>
        </p:spPr>
        <p:txBody>
          <a:bodyPr wrap="square" lIns="91440" tIns="45720" rIns="91440" bIns="45720" rtlCol="0" anchor="t">
            <a:spAutoFit/>
          </a:bodyPr>
          <a:lstStyle/>
          <a:p>
            <a:pPr algn="just"/>
            <a:r>
              <a:rPr lang="en-US" sz="1300" dirty="0">
                <a:latin typeface="Book Antiqua" panose="02040602050305030304" pitchFamily="18" charset="0"/>
              </a:rPr>
              <a:t>The University is not responsible for any failure to accept students by partner institutions; foreign universities, in fact, may not accept students, even if they are successful in the selection process carried out by the University.</a:t>
            </a:r>
          </a:p>
          <a:p>
            <a:pPr algn="just"/>
            <a:endParaRPr lang="it-IT" sz="1300" dirty="0">
              <a:latin typeface="Book Antiqua" panose="02040602050305030304" pitchFamily="18" charset="0"/>
            </a:endParaRPr>
          </a:p>
          <a:p>
            <a:pPr algn="just"/>
            <a:r>
              <a:rPr lang="en-US" sz="1300" dirty="0">
                <a:latin typeface="Book Antiqua" panose="02040602050305030304" pitchFamily="18" charset="0"/>
              </a:rPr>
              <a:t>The reasons may be the following:</a:t>
            </a:r>
          </a:p>
          <a:p>
            <a:pPr marL="285750" indent="-285750" algn="just">
              <a:buFont typeface="Arial" panose="020B0604020202020204" pitchFamily="34" charset="0"/>
              <a:buChar char="•"/>
            </a:pPr>
            <a:r>
              <a:rPr lang="en-US" sz="1300" b="1" dirty="0">
                <a:latin typeface="Book Antiqua" panose="02040602050305030304" pitchFamily="18" charset="0"/>
              </a:rPr>
              <a:t>Deadlines related to the application form procedure:</a:t>
            </a:r>
          </a:p>
          <a:p>
            <a:pPr marL="285750" indent="-285750" algn="just">
              <a:buFont typeface="Arial" panose="020B0604020202020204" pitchFamily="34" charset="0"/>
              <a:buChar char="•"/>
            </a:pPr>
            <a:r>
              <a:rPr lang="en-US" sz="1300" dirty="0">
                <a:latin typeface="Book Antiqua" panose="02040602050305030304" pitchFamily="18" charset="0"/>
              </a:rPr>
              <a:t>many foreign universities require the selected student to fill out and send application forms (i.e. registration forms, accommodation reservation forms, course enrollment forms, etc.), by dates with strict deadlines. Failure to send the application form by the aforementioned deadlines will automatically result in the student being refused admission. In some cases, the deadline set by the foreign university may be very close to or before the period in which the university publishes the rankings.</a:t>
            </a:r>
          </a:p>
          <a:p>
            <a:pPr marL="285750" indent="-285750" algn="just">
              <a:buFont typeface="Arial" panose="020B0604020202020204" pitchFamily="34" charset="0"/>
              <a:buChar char="•"/>
            </a:pPr>
            <a:r>
              <a:rPr lang="en-US" sz="1300" dirty="0">
                <a:latin typeface="Book Antiqua" panose="02040602050305030304" pitchFamily="18" charset="0"/>
              </a:rPr>
              <a:t>Students are invited to consult, even before submitting the application, the website of the foreign universities chosen, in order to know in advance the deadlines established by the latter and any documentation and certifications to be produced;</a:t>
            </a:r>
            <a:endParaRPr lang="it-IT" sz="1300" dirty="0">
              <a:latin typeface="Book Antiqua" panose="02040602050305030304" pitchFamily="18" charset="0"/>
            </a:endParaRPr>
          </a:p>
          <a:p>
            <a:pPr algn="just"/>
            <a:endParaRPr lang="it-IT" sz="1300" dirty="0">
              <a:latin typeface="Book Antiqua" panose="02040602050305030304" pitchFamily="18" charset="0"/>
            </a:endParaRPr>
          </a:p>
          <a:p>
            <a:pPr marL="285750" indent="-285750" algn="just">
              <a:buFont typeface="Arial" panose="020B0604020202020204" pitchFamily="34" charset="0"/>
              <a:buChar char="•"/>
            </a:pPr>
            <a:r>
              <a:rPr lang="it-IT" sz="1300" dirty="0">
                <a:latin typeface="Book Antiqua" panose="02040602050305030304" pitchFamily="18" charset="0"/>
              </a:rPr>
              <a:t> </a:t>
            </a:r>
            <a:r>
              <a:rPr lang="en-US" sz="1300" b="1" dirty="0">
                <a:latin typeface="Book Antiqua" panose="02040602050305030304" pitchFamily="18" charset="0"/>
              </a:rPr>
              <a:t>Possible incompatibility between your study plan and the courses offered by the foreign institution</a:t>
            </a:r>
            <a:r>
              <a:rPr lang="en-US" sz="1300" dirty="0">
                <a:latin typeface="Book Antiqua" panose="02040602050305030304" pitchFamily="18" charset="0"/>
              </a:rPr>
              <a:t>: before applying, you must find out about the courses offered by the partner universities, to ensure that the foreign institution does not accept your study program proposal. For further details, it is advisable to contact the Exchange Promoter indicated in the exchange table attached to this selection notice and consult the website of the foreign institution of interest;</a:t>
            </a:r>
          </a:p>
          <a:p>
            <a:pPr marL="285750" indent="-285750" algn="just">
              <a:buFont typeface="Arial" panose="020B0604020202020204" pitchFamily="34" charset="0"/>
              <a:buChar char="•"/>
            </a:pPr>
            <a:endParaRPr lang="en-US" sz="1300" b="1" dirty="0">
              <a:latin typeface="Book Antiqua" panose="02040602050305030304" pitchFamily="18" charset="0"/>
            </a:endParaRPr>
          </a:p>
          <a:p>
            <a:pPr marL="285750" indent="-285750" algn="just">
              <a:buFont typeface="Arial" panose="020B0604020202020204" pitchFamily="34" charset="0"/>
              <a:buChar char="•"/>
            </a:pPr>
            <a:r>
              <a:rPr lang="en-US" sz="1300" b="1" dirty="0">
                <a:latin typeface="Book Antiqua" panose="02040602050305030304" pitchFamily="18" charset="0"/>
              </a:rPr>
              <a:t>Language requirements requested by the foreign institution: </a:t>
            </a:r>
            <a:r>
              <a:rPr lang="en-US" sz="1300" dirty="0">
                <a:latin typeface="Book Antiqua" panose="02040602050305030304" pitchFamily="18" charset="0"/>
              </a:rPr>
              <a:t>more and more universities require a high level of linguistic competence. The student is required to find out about the language in which the courses are taught and any linguistic requirements requested by the foreign institution, by consulting the website of the host universities. For the requirements relating to linguistic knowledge, please refer to art. 7 of this Notice.</a:t>
            </a:r>
            <a:endParaRPr lang="it-IT" sz="1600" dirty="0">
              <a:latin typeface="Book Antiqua" panose="02040602050305030304" pitchFamily="18" charset="0"/>
            </a:endParaRPr>
          </a:p>
        </p:txBody>
      </p:sp>
      <p:sp>
        <p:nvSpPr>
          <p:cNvPr id="3" name="Rettangolo 2">
            <a:extLst>
              <a:ext uri="{FF2B5EF4-FFF2-40B4-BE49-F238E27FC236}">
                <a16:creationId xmlns:a16="http://schemas.microsoft.com/office/drawing/2014/main" id="{0349DED1-C368-F19C-AE17-09AD640535FD}"/>
              </a:ext>
            </a:extLst>
          </p:cNvPr>
          <p:cNvSpPr/>
          <p:nvPr/>
        </p:nvSpPr>
        <p:spPr>
          <a:xfrm>
            <a:off x="1086033" y="0"/>
            <a:ext cx="6147837" cy="646331"/>
          </a:xfrm>
          <a:prstGeom prst="rect">
            <a:avLst/>
          </a:prstGeom>
          <a:solidFill>
            <a:schemeClr val="tx2">
              <a:lumMod val="40000"/>
              <a:lumOff val="60000"/>
              <a:alpha val="72000"/>
            </a:schemeClr>
          </a:solidFill>
          <a:ln>
            <a:solidFill>
              <a:schemeClr val="tx1"/>
            </a:solidFill>
          </a:ln>
        </p:spPr>
        <p:txBody>
          <a:bodyPr wrap="none" lIns="91440" tIns="45720" rIns="91440" bIns="45720">
            <a:spAutoFit/>
          </a:bodyPr>
          <a:lstStyle/>
          <a:p>
            <a:pPr algn="ctr"/>
            <a:r>
              <a:rPr lang="it-IT" sz="3600" b="0" cap="none" spc="0" dirty="0">
                <a:ln w="0"/>
                <a:solidFill>
                  <a:schemeClr val="tx1"/>
                </a:solidFill>
                <a:effectLst>
                  <a:outerShdw blurRad="38100" dist="19050" dir="2700000" algn="tl" rotWithShape="0">
                    <a:schemeClr val="dk1">
                      <a:alpha val="40000"/>
                    </a:schemeClr>
                  </a:outerShdw>
                </a:effectLst>
                <a:latin typeface="Book Antiqua" panose="02040602050305030304" pitchFamily="18" charset="0"/>
              </a:rPr>
              <a:t>GENERAL INFORMATION</a:t>
            </a:r>
          </a:p>
        </p:txBody>
      </p:sp>
      <p:pic>
        <p:nvPicPr>
          <p:cNvPr id="4" name="Picture 2" descr="logo dicmapi">
            <a:extLst>
              <a:ext uri="{FF2B5EF4-FFF2-40B4-BE49-F238E27FC236}">
                <a16:creationId xmlns:a16="http://schemas.microsoft.com/office/drawing/2014/main" id="{3D76AB50-884C-5A07-3221-BF4D582B8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628" y="24018"/>
            <a:ext cx="1485899" cy="61134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6E8B485C-3222-7817-718A-639612DB5F9F}"/>
              </a:ext>
            </a:extLst>
          </p:cNvPr>
          <p:cNvPicPr>
            <a:picLocks noChangeAspect="1"/>
          </p:cNvPicPr>
          <p:nvPr/>
        </p:nvPicPr>
        <p:blipFill>
          <a:blip r:embed="rId4"/>
          <a:stretch>
            <a:fillRect/>
          </a:stretch>
        </p:blipFill>
        <p:spPr>
          <a:xfrm>
            <a:off x="81440" y="0"/>
            <a:ext cx="783524" cy="659379"/>
          </a:xfrm>
          <a:prstGeom prst="rect">
            <a:avLst/>
          </a:prstGeom>
        </p:spPr>
      </p:pic>
    </p:spTree>
    <p:extLst>
      <p:ext uri="{BB962C8B-B14F-4D97-AF65-F5344CB8AC3E}">
        <p14:creationId xmlns:p14="http://schemas.microsoft.com/office/powerpoint/2010/main" val="1289030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BD5AF92-683A-CB46-9115-56B038C98E60}"/>
              </a:ext>
            </a:extLst>
          </p:cNvPr>
          <p:cNvSpPr>
            <a:spLocks noGrp="1"/>
          </p:cNvSpPr>
          <p:nvPr>
            <p:ph idx="1"/>
          </p:nvPr>
        </p:nvSpPr>
        <p:spPr>
          <a:xfrm>
            <a:off x="5916936" y="4563515"/>
            <a:ext cx="3081661" cy="1403176"/>
          </a:xfrm>
          <a:ln>
            <a:solidFill>
              <a:srgbClr val="92D050"/>
            </a:solidFill>
          </a:ln>
        </p:spPr>
        <p:txBody>
          <a:bodyPr>
            <a:normAutofit fontScale="62500" lnSpcReduction="20000"/>
          </a:bodyPr>
          <a:lstStyle/>
          <a:p>
            <a:pPr marL="0" indent="0">
              <a:buNone/>
            </a:pPr>
            <a:r>
              <a:rPr lang="it-IT" dirty="0">
                <a:latin typeface="Book Antiqua" panose="02040602050305030304" pitchFamily="18" charset="0"/>
                <a:hlinkClick r:id="rId2"/>
              </a:rPr>
              <a:t>https://www.unina.it/didattica/opportunita-studenti/erasmus/programma#p_p_id_101_INSTANCE_eQMIFo6IXmuz_</a:t>
            </a:r>
          </a:p>
        </p:txBody>
      </p:sp>
      <p:sp>
        <p:nvSpPr>
          <p:cNvPr id="4" name="CasellaDiTesto 3"/>
          <p:cNvSpPr txBox="1"/>
          <p:nvPr/>
        </p:nvSpPr>
        <p:spPr>
          <a:xfrm>
            <a:off x="217544" y="1973850"/>
            <a:ext cx="8791918" cy="769441"/>
          </a:xfrm>
          <a:prstGeom prst="rect">
            <a:avLst/>
          </a:prstGeom>
          <a:noFill/>
        </p:spPr>
        <p:txBody>
          <a:bodyPr wrap="square" rtlCol="0">
            <a:spAutoFit/>
          </a:bodyPr>
          <a:lstStyle/>
          <a:p>
            <a:r>
              <a:rPr lang="en-US" sz="2200" dirty="0">
                <a:latin typeface="Book Antiqua" panose="02040602050305030304" pitchFamily="18" charset="0"/>
              </a:rPr>
              <a:t>To find out about all the agreements stipulated by </a:t>
            </a:r>
            <a:r>
              <a:rPr lang="en-US" sz="2200" dirty="0" err="1">
                <a:latin typeface="Book Antiqua" panose="02040602050305030304" pitchFamily="18" charset="0"/>
              </a:rPr>
              <a:t>DICMaPI</a:t>
            </a:r>
            <a:r>
              <a:rPr lang="en-US" sz="2200" dirty="0">
                <a:latin typeface="Book Antiqua" panose="02040602050305030304" pitchFamily="18" charset="0"/>
              </a:rPr>
              <a:t>, please refer to the table published in the </a:t>
            </a:r>
            <a:r>
              <a:rPr lang="en-US" sz="2200" b="1" dirty="0">
                <a:latin typeface="Book Antiqua" panose="02040602050305030304" pitchFamily="18" charset="0"/>
              </a:rPr>
              <a:t>Student Opportunities </a:t>
            </a:r>
            <a:r>
              <a:rPr lang="en-US" sz="2200" dirty="0">
                <a:latin typeface="Book Antiqua" panose="02040602050305030304" pitchFamily="18" charset="0"/>
              </a:rPr>
              <a:t>section:</a:t>
            </a:r>
            <a:endParaRPr lang="it-IT" sz="2200" dirty="0">
              <a:latin typeface="Book Antiqua" panose="02040602050305030304" pitchFamily="18" charset="0"/>
            </a:endParaRPr>
          </a:p>
        </p:txBody>
      </p:sp>
      <p:sp>
        <p:nvSpPr>
          <p:cNvPr id="5" name="Frame 4">
            <a:extLst>
              <a:ext uri="{FF2B5EF4-FFF2-40B4-BE49-F238E27FC236}">
                <a16:creationId xmlns:a16="http://schemas.microsoft.com/office/drawing/2014/main" id="{18C0F76C-68B0-414E-BBAC-491289373B06}"/>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E02FAD4E-647D-4E43-8C9D-0BEC7CEE21BA}"/>
              </a:ext>
            </a:extLst>
          </p:cNvPr>
          <p:cNvSpPr/>
          <p:nvPr/>
        </p:nvSpPr>
        <p:spPr>
          <a:xfrm>
            <a:off x="2389340" y="401724"/>
            <a:ext cx="4365320" cy="1013419"/>
          </a:xfrm>
          <a:prstGeom prst="rect">
            <a:avLst/>
          </a:prstGeom>
          <a:solidFill>
            <a:schemeClr val="tx2">
              <a:lumMod val="40000"/>
              <a:lumOff val="60000"/>
            </a:schemeClr>
          </a:solidFill>
          <a:ln>
            <a:solidFill>
              <a:schemeClr val="tx2">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it-IT" sz="3200" b="1" dirty="0" err="1">
                <a:solidFill>
                  <a:schemeClr val="tx1"/>
                </a:solidFill>
                <a:latin typeface="Book Antiqua" panose="02040602050305030304" pitchFamily="18" charset="0"/>
              </a:rPr>
              <a:t>DICMaPI</a:t>
            </a:r>
            <a:r>
              <a:rPr lang="it-IT" sz="3200" b="1" dirty="0">
                <a:solidFill>
                  <a:schemeClr val="tx1"/>
                </a:solidFill>
                <a:latin typeface="Book Antiqua" panose="02040602050305030304" pitchFamily="18" charset="0"/>
              </a:rPr>
              <a:t> Agreements</a:t>
            </a:r>
            <a:endParaRPr lang="en-US" sz="3200" b="1" dirty="0">
              <a:solidFill>
                <a:schemeClr val="tx1"/>
              </a:solidFill>
              <a:latin typeface="Book Antiqua" panose="02040602050305030304" pitchFamily="18" charset="0"/>
            </a:endParaRPr>
          </a:p>
        </p:txBody>
      </p:sp>
      <p:pic>
        <p:nvPicPr>
          <p:cNvPr id="7" name="Picture 2" descr="logo dicmapi">
            <a:extLst>
              <a:ext uri="{FF2B5EF4-FFF2-40B4-BE49-F238E27FC236}">
                <a16:creationId xmlns:a16="http://schemas.microsoft.com/office/drawing/2014/main" id="{BC0020FA-6BB7-A549-8F1F-F38B305B0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196" y="5966691"/>
            <a:ext cx="1870169" cy="76944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EA2DDF88-EF58-0542-B7E2-A44D64F77FF7}"/>
              </a:ext>
            </a:extLst>
          </p:cNvPr>
          <p:cNvSpPr/>
          <p:nvPr/>
        </p:nvSpPr>
        <p:spPr>
          <a:xfrm rot="3902560">
            <a:off x="5892855" y="3365277"/>
            <a:ext cx="1242423" cy="73903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65538" name="Picture 2" descr="SELEZIONE VIAGGI - Viaggi di nozze, Tour in Italia - Milano">
            <a:extLst>
              <a:ext uri="{FF2B5EF4-FFF2-40B4-BE49-F238E27FC236}">
                <a16:creationId xmlns:a16="http://schemas.microsoft.com/office/drawing/2014/main" id="{DA47553F-0B08-0B4E-9D8E-0DB70133F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88" y="3200870"/>
            <a:ext cx="5531640" cy="276582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29C32E84-DF05-6196-C492-03D68C2F966D}"/>
              </a:ext>
            </a:extLst>
          </p:cNvPr>
          <p:cNvPicPr>
            <a:picLocks noChangeAspect="1"/>
          </p:cNvPicPr>
          <p:nvPr/>
        </p:nvPicPr>
        <p:blipFill>
          <a:blip r:embed="rId5"/>
          <a:stretch>
            <a:fillRect/>
          </a:stretch>
        </p:blipFill>
        <p:spPr>
          <a:xfrm>
            <a:off x="93370" y="5985083"/>
            <a:ext cx="999655" cy="769442"/>
          </a:xfrm>
          <a:prstGeom prst="rect">
            <a:avLst/>
          </a:prstGeom>
        </p:spPr>
      </p:pic>
    </p:spTree>
    <p:extLst>
      <p:ext uri="{BB962C8B-B14F-4D97-AF65-F5344CB8AC3E}">
        <p14:creationId xmlns:p14="http://schemas.microsoft.com/office/powerpoint/2010/main" val="3648858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028" name="Picture 4" descr="Risultati immagini per borsa di stu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4401" y="317332"/>
            <a:ext cx="2075321" cy="1404301"/>
          </a:xfrm>
          <a:prstGeom prst="rect">
            <a:avLst/>
          </a:prstGeom>
          <a:noFill/>
          <a:extLst>
            <a:ext uri="{909E8E84-426E-40DD-AFC4-6F175D3DCCD1}">
              <a14:hiddenFill xmlns:a14="http://schemas.microsoft.com/office/drawing/2010/main">
                <a:solidFill>
                  <a:srgbClr val="FFFFFF"/>
                </a:solidFill>
              </a14:hiddenFill>
            </a:ext>
          </a:extLst>
        </p:spPr>
      </p:pic>
      <p:sp>
        <p:nvSpPr>
          <p:cNvPr id="11" name="Frame 10">
            <a:extLst>
              <a:ext uri="{FF2B5EF4-FFF2-40B4-BE49-F238E27FC236}">
                <a16:creationId xmlns:a16="http://schemas.microsoft.com/office/drawing/2014/main" id="{5568F649-B7D6-B147-8179-BF3121A50D42}"/>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684AA262-6E32-0946-8E02-390825047DDD}"/>
              </a:ext>
            </a:extLst>
          </p:cNvPr>
          <p:cNvSpPr/>
          <p:nvPr/>
        </p:nvSpPr>
        <p:spPr>
          <a:xfrm>
            <a:off x="350729" y="308632"/>
            <a:ext cx="5543430" cy="14043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5400" dirty="0" err="1">
                <a:solidFill>
                  <a:schemeClr val="tx1"/>
                </a:solidFill>
                <a:latin typeface="Book Antiqua" panose="02040602050305030304" pitchFamily="18" charset="0"/>
              </a:rPr>
              <a:t>Scholarships</a:t>
            </a:r>
            <a:endParaRPr lang="en-US" sz="5400" dirty="0">
              <a:solidFill>
                <a:schemeClr val="tx1"/>
              </a:solidFill>
              <a:latin typeface="Book Antiqua" panose="02040602050305030304" pitchFamily="18" charset="0"/>
            </a:endParaRPr>
          </a:p>
        </p:txBody>
      </p:sp>
      <p:sp>
        <p:nvSpPr>
          <p:cNvPr id="5" name="Rectangle 4">
            <a:extLst>
              <a:ext uri="{FF2B5EF4-FFF2-40B4-BE49-F238E27FC236}">
                <a16:creationId xmlns:a16="http://schemas.microsoft.com/office/drawing/2014/main" id="{D5F08595-BE6A-B04B-A10B-870A99A1BB2D}"/>
              </a:ext>
            </a:extLst>
          </p:cNvPr>
          <p:cNvSpPr/>
          <p:nvPr/>
        </p:nvSpPr>
        <p:spPr>
          <a:xfrm>
            <a:off x="350730" y="1966118"/>
            <a:ext cx="5243102" cy="11320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Book Antiqua" panose="02040602050305030304" pitchFamily="18" charset="0"/>
              </a:rPr>
              <a:t>L Materials Science and Engineering (N50)and LM Materials Engineering (M68 – D11)</a:t>
            </a:r>
          </a:p>
        </p:txBody>
      </p:sp>
      <p:sp>
        <p:nvSpPr>
          <p:cNvPr id="6" name="Right Arrow 5">
            <a:extLst>
              <a:ext uri="{FF2B5EF4-FFF2-40B4-BE49-F238E27FC236}">
                <a16:creationId xmlns:a16="http://schemas.microsoft.com/office/drawing/2014/main" id="{DABC8622-A0BF-BB4D-8D7B-D90662B80E43}"/>
              </a:ext>
            </a:extLst>
          </p:cNvPr>
          <p:cNvSpPr/>
          <p:nvPr/>
        </p:nvSpPr>
        <p:spPr>
          <a:xfrm>
            <a:off x="5711568" y="2134249"/>
            <a:ext cx="837793" cy="488515"/>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367805F-56A7-AE4F-905D-98E512C2E022}"/>
              </a:ext>
            </a:extLst>
          </p:cNvPr>
          <p:cNvSpPr txBox="1"/>
          <p:nvPr/>
        </p:nvSpPr>
        <p:spPr>
          <a:xfrm>
            <a:off x="6429795" y="2159737"/>
            <a:ext cx="1252588" cy="461665"/>
          </a:xfrm>
          <a:prstGeom prst="rect">
            <a:avLst/>
          </a:prstGeom>
          <a:noFill/>
        </p:spPr>
        <p:txBody>
          <a:bodyPr wrap="square">
            <a:spAutoFit/>
          </a:bodyPr>
          <a:lstStyle/>
          <a:p>
            <a:pPr marL="0" indent="0">
              <a:buNone/>
            </a:pPr>
            <a:r>
              <a:rPr lang="it-IT" sz="2400" dirty="0">
                <a:latin typeface="Book Antiqua" panose="02040602050305030304" pitchFamily="18" charset="0"/>
              </a:rPr>
              <a:t>	32</a:t>
            </a:r>
          </a:p>
        </p:txBody>
      </p:sp>
      <p:sp>
        <p:nvSpPr>
          <p:cNvPr id="15" name="Rectangle 14">
            <a:extLst>
              <a:ext uri="{FF2B5EF4-FFF2-40B4-BE49-F238E27FC236}">
                <a16:creationId xmlns:a16="http://schemas.microsoft.com/office/drawing/2014/main" id="{B25C40E1-68DA-0D4C-94AC-1D212B3CBFFF}"/>
              </a:ext>
            </a:extLst>
          </p:cNvPr>
          <p:cNvSpPr/>
          <p:nvPr/>
        </p:nvSpPr>
        <p:spPr>
          <a:xfrm>
            <a:off x="350730" y="3484827"/>
            <a:ext cx="5243102" cy="11320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Book Antiqua" panose="02040602050305030304" pitchFamily="18" charset="0"/>
              </a:rPr>
              <a:t>L and LM Chemical Engineering (N37/M55)</a:t>
            </a:r>
          </a:p>
        </p:txBody>
      </p:sp>
      <p:sp>
        <p:nvSpPr>
          <p:cNvPr id="16" name="Right Arrow 15">
            <a:extLst>
              <a:ext uri="{FF2B5EF4-FFF2-40B4-BE49-F238E27FC236}">
                <a16:creationId xmlns:a16="http://schemas.microsoft.com/office/drawing/2014/main" id="{B394D205-C6E4-8F46-8B56-03368B98CC97}"/>
              </a:ext>
            </a:extLst>
          </p:cNvPr>
          <p:cNvSpPr/>
          <p:nvPr/>
        </p:nvSpPr>
        <p:spPr>
          <a:xfrm>
            <a:off x="5711568" y="3842071"/>
            <a:ext cx="837793" cy="488515"/>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4FD1FD1-BF1F-0343-9063-53BBCCDE5B67}"/>
              </a:ext>
            </a:extLst>
          </p:cNvPr>
          <p:cNvSpPr txBox="1"/>
          <p:nvPr/>
        </p:nvSpPr>
        <p:spPr>
          <a:xfrm>
            <a:off x="6878455" y="3846798"/>
            <a:ext cx="2192055" cy="461665"/>
          </a:xfrm>
          <a:prstGeom prst="rect">
            <a:avLst/>
          </a:prstGeom>
          <a:noFill/>
        </p:spPr>
        <p:txBody>
          <a:bodyPr wrap="square">
            <a:spAutoFit/>
          </a:bodyPr>
          <a:lstStyle/>
          <a:p>
            <a:r>
              <a:rPr lang="en-US" sz="2400" dirty="0">
                <a:latin typeface="Book Antiqua" panose="02040602050305030304" pitchFamily="18" charset="0"/>
              </a:rPr>
              <a:t>29</a:t>
            </a:r>
          </a:p>
        </p:txBody>
      </p:sp>
      <p:sp>
        <p:nvSpPr>
          <p:cNvPr id="19" name="Rectangle 18">
            <a:extLst>
              <a:ext uri="{FF2B5EF4-FFF2-40B4-BE49-F238E27FC236}">
                <a16:creationId xmlns:a16="http://schemas.microsoft.com/office/drawing/2014/main" id="{BA6A6FAA-8082-2E45-A56E-EC9CDCB2FCF2}"/>
              </a:ext>
            </a:extLst>
          </p:cNvPr>
          <p:cNvSpPr/>
          <p:nvPr/>
        </p:nvSpPr>
        <p:spPr>
          <a:xfrm>
            <a:off x="350729" y="5122099"/>
            <a:ext cx="5243103" cy="11320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dirty="0">
                <a:latin typeface="Book Antiqua" panose="02040602050305030304" pitchFamily="18" charset="0"/>
              </a:rPr>
              <a:t>LM Industrial </a:t>
            </a:r>
            <a:r>
              <a:rPr lang="it-IT" sz="2000" dirty="0" err="1">
                <a:latin typeface="Book Antiqua" panose="02040602050305030304" pitchFamily="18" charset="0"/>
              </a:rPr>
              <a:t>Bioengineering</a:t>
            </a:r>
            <a:r>
              <a:rPr lang="it-IT" sz="2000" dirty="0">
                <a:latin typeface="Book Antiqua" panose="02040602050305030304" pitchFamily="18" charset="0"/>
              </a:rPr>
              <a:t> (P16)</a:t>
            </a:r>
            <a:endParaRPr lang="en-US" sz="2000" dirty="0">
              <a:latin typeface="Book Antiqua" panose="02040602050305030304" pitchFamily="18" charset="0"/>
            </a:endParaRPr>
          </a:p>
        </p:txBody>
      </p:sp>
      <p:sp>
        <p:nvSpPr>
          <p:cNvPr id="20" name="Right Arrow 19">
            <a:extLst>
              <a:ext uri="{FF2B5EF4-FFF2-40B4-BE49-F238E27FC236}">
                <a16:creationId xmlns:a16="http://schemas.microsoft.com/office/drawing/2014/main" id="{7A3A10A1-D7B5-034B-AA66-2D56F0706E1B}"/>
              </a:ext>
            </a:extLst>
          </p:cNvPr>
          <p:cNvSpPr/>
          <p:nvPr/>
        </p:nvSpPr>
        <p:spPr>
          <a:xfrm>
            <a:off x="5717126" y="5549893"/>
            <a:ext cx="837793" cy="488515"/>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5CB75B-8F73-D74A-B0F9-69E347294753}"/>
              </a:ext>
            </a:extLst>
          </p:cNvPr>
          <p:cNvSpPr txBox="1"/>
          <p:nvPr/>
        </p:nvSpPr>
        <p:spPr>
          <a:xfrm>
            <a:off x="6878455" y="5585570"/>
            <a:ext cx="876822" cy="461665"/>
          </a:xfrm>
          <a:prstGeom prst="rect">
            <a:avLst/>
          </a:prstGeom>
          <a:noFill/>
        </p:spPr>
        <p:txBody>
          <a:bodyPr wrap="square">
            <a:spAutoFit/>
          </a:bodyPr>
          <a:lstStyle/>
          <a:p>
            <a:r>
              <a:rPr lang="it-IT" sz="2400" dirty="0">
                <a:latin typeface="Book Antiqua" panose="02040602050305030304" pitchFamily="18" charset="0"/>
              </a:rPr>
              <a:t> 8</a:t>
            </a:r>
            <a:endParaRPr lang="en-US" sz="2400" dirty="0">
              <a:latin typeface="Book Antiqua" panose="02040602050305030304" pitchFamily="18" charset="0"/>
            </a:endParaRPr>
          </a:p>
        </p:txBody>
      </p:sp>
      <p:pic>
        <p:nvPicPr>
          <p:cNvPr id="25" name="Graphic 24" descr="Beaker with solid fill">
            <a:extLst>
              <a:ext uri="{FF2B5EF4-FFF2-40B4-BE49-F238E27FC236}">
                <a16:creationId xmlns:a16="http://schemas.microsoft.com/office/drawing/2014/main" id="{2E8A3E65-B3E6-1D43-9E07-CD8DC8B7BC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091" y="4154403"/>
            <a:ext cx="764419" cy="764419"/>
          </a:xfrm>
          <a:prstGeom prst="rect">
            <a:avLst/>
          </a:prstGeom>
        </p:spPr>
      </p:pic>
      <p:pic>
        <p:nvPicPr>
          <p:cNvPr id="27" name="Graphic 26" descr="Test tubes with solid fill">
            <a:extLst>
              <a:ext uri="{FF2B5EF4-FFF2-40B4-BE49-F238E27FC236}">
                <a16:creationId xmlns:a16="http://schemas.microsoft.com/office/drawing/2014/main" id="{2C0A579A-C10E-A741-9D3E-50A854CE1E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8549" y="2769129"/>
            <a:ext cx="551146" cy="551146"/>
          </a:xfrm>
          <a:prstGeom prst="rect">
            <a:avLst/>
          </a:prstGeom>
        </p:spPr>
      </p:pic>
      <p:pic>
        <p:nvPicPr>
          <p:cNvPr id="29" name="Graphic 28" descr="Recycle with solid fill">
            <a:extLst>
              <a:ext uri="{FF2B5EF4-FFF2-40B4-BE49-F238E27FC236}">
                <a16:creationId xmlns:a16="http://schemas.microsoft.com/office/drawing/2014/main" id="{DACF6B37-3DDE-6143-A4D2-D94EC2A521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916" y="5899759"/>
            <a:ext cx="530412" cy="530412"/>
          </a:xfrm>
          <a:prstGeom prst="rect">
            <a:avLst/>
          </a:prstGeom>
        </p:spPr>
      </p:pic>
      <p:pic>
        <p:nvPicPr>
          <p:cNvPr id="2" name="Picture 2" descr="logo dicmapi">
            <a:extLst>
              <a:ext uri="{FF2B5EF4-FFF2-40B4-BE49-F238E27FC236}">
                <a16:creationId xmlns:a16="http://schemas.microsoft.com/office/drawing/2014/main" id="{B554356F-A58F-A14D-E080-749EC47A4A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3750" y="5986203"/>
            <a:ext cx="1888385" cy="77693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418121A8-2E16-D443-AE57-9601D08C0713}"/>
              </a:ext>
            </a:extLst>
          </p:cNvPr>
          <p:cNvPicPr>
            <a:picLocks noChangeAspect="1"/>
          </p:cNvPicPr>
          <p:nvPr/>
        </p:nvPicPr>
        <p:blipFill>
          <a:blip r:embed="rId10"/>
          <a:stretch>
            <a:fillRect/>
          </a:stretch>
        </p:blipFill>
        <p:spPr>
          <a:xfrm>
            <a:off x="7718913" y="4781630"/>
            <a:ext cx="1238955" cy="1158845"/>
          </a:xfrm>
          <a:prstGeom prst="rect">
            <a:avLst/>
          </a:prstGeom>
        </p:spPr>
      </p:pic>
    </p:spTree>
    <p:extLst>
      <p:ext uri="{BB962C8B-B14F-4D97-AF65-F5344CB8AC3E}">
        <p14:creationId xmlns:p14="http://schemas.microsoft.com/office/powerpoint/2010/main" val="404916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70B52C1-1AB0-F040-904B-A1021122B11E}"/>
              </a:ext>
            </a:extLst>
          </p:cNvPr>
          <p:cNvSpPr/>
          <p:nvPr/>
        </p:nvSpPr>
        <p:spPr>
          <a:xfrm>
            <a:off x="240448" y="1344235"/>
            <a:ext cx="8550532" cy="473652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1300" b="1" dirty="0">
                <a:latin typeface="Book Antiqua" panose="02040602050305030304" pitchFamily="18" charset="0"/>
              </a:rPr>
              <a:t>Mobility to Switzerland and the United Kingdom</a:t>
            </a:r>
          </a:p>
          <a:p>
            <a:pPr algn="just"/>
            <a:r>
              <a:rPr lang="en-US" sz="1300" dirty="0">
                <a:latin typeface="Book Antiqua" panose="02040602050305030304" pitchFamily="18" charset="0"/>
              </a:rPr>
              <a:t>With the entry into force of the new Erasmus+ </a:t>
            </a:r>
            <a:r>
              <a:rPr lang="en-US" sz="1300" dirty="0" err="1">
                <a:latin typeface="Book Antiqua" panose="02040602050305030304" pitchFamily="18" charset="0"/>
              </a:rPr>
              <a:t>programme</a:t>
            </a:r>
            <a:r>
              <a:rPr lang="en-US" sz="1300" dirty="0">
                <a:latin typeface="Book Antiqua" panose="02040602050305030304" pitchFamily="18" charset="0"/>
              </a:rPr>
              <a:t>, </a:t>
            </a:r>
            <a:r>
              <a:rPr lang="en-US" sz="1300" b="1" dirty="0">
                <a:latin typeface="Book Antiqua" panose="02040602050305030304" pitchFamily="18" charset="0"/>
              </a:rPr>
              <a:t>the United Kingdom and Switzerland are treated as non-EU countries</a:t>
            </a:r>
            <a:r>
              <a:rPr lang="en-US" sz="1300" dirty="0">
                <a:latin typeface="Book Antiqua" panose="02040602050305030304" pitchFamily="18" charset="0"/>
              </a:rPr>
              <a:t>. Students who are successful for locations in these countries must meet the same requirements set out in this Selection Notice for the </a:t>
            </a:r>
            <a:r>
              <a:rPr lang="en-US" sz="1300" dirty="0" err="1">
                <a:latin typeface="Book Antiqua" panose="02040602050305030304" pitchFamily="18" charset="0"/>
              </a:rPr>
              <a:t>programme</a:t>
            </a:r>
            <a:r>
              <a:rPr lang="en-US" sz="1300" dirty="0">
                <a:latin typeface="Book Antiqua" panose="02040602050305030304" pitchFamily="18" charset="0"/>
              </a:rPr>
              <a:t> </a:t>
            </a:r>
            <a:r>
              <a:rPr lang="en-US" sz="1300" dirty="0" err="1">
                <a:latin typeface="Book Antiqua" panose="02040602050305030304" pitchFamily="18" charset="0"/>
              </a:rPr>
              <a:t>countries.Students</a:t>
            </a:r>
            <a:r>
              <a:rPr lang="en-US" sz="1300" dirty="0">
                <a:latin typeface="Book Antiqua" panose="02040602050305030304" pitchFamily="18" charset="0"/>
              </a:rPr>
              <a:t> who intend to apply for British locations must consider that:1. it will be necessary to comply with the entry rules set out in the United Kingdom and, consequently, obtain information about the entry visa and health insurance;2. the costs of the visa, health insurance and any other costs required for entry into the United </a:t>
            </a:r>
            <a:r>
              <a:rPr lang="en-US" sz="1300" dirty="0" err="1">
                <a:latin typeface="Book Antiqua" panose="02040602050305030304" pitchFamily="18" charset="0"/>
              </a:rPr>
              <a:t>Kingdomor</a:t>
            </a:r>
            <a:r>
              <a:rPr lang="en-US" sz="1300" dirty="0">
                <a:latin typeface="Book Antiqua" panose="02040602050305030304" pitchFamily="18" charset="0"/>
              </a:rPr>
              <a:t> any other expenses cannot be covered by the University of Naples Federico II;3. many British universities, also to issue the invitation letter for the purpose of obtaining the Visa, based on the duration of the exchange, require ad hoc language certifications. It is advisable to carefully check the web pages of the host locations and, if necessary, contact them directly for more </a:t>
            </a:r>
            <a:r>
              <a:rPr lang="en-US" sz="1300" dirty="0" err="1">
                <a:latin typeface="Book Antiqua" panose="02040602050305030304" pitchFamily="18" charset="0"/>
              </a:rPr>
              <a:t>information.E</a:t>
            </a:r>
            <a:r>
              <a:rPr lang="en-US" sz="1300" dirty="0">
                <a:latin typeface="Book Antiqua" panose="02040602050305030304" pitchFamily="18" charset="0"/>
              </a:rPr>
              <a:t>+ National Agency Transition page (https://erasmusplus.org.uk/);VISAs (https://www.gov.uk/browse/visas-immigration);</a:t>
            </a:r>
            <a:endParaRPr lang="it-IT" sz="1300" dirty="0">
              <a:latin typeface="Book Antiqua" panose="02040602050305030304" pitchFamily="18" charset="0"/>
            </a:endParaRPr>
          </a:p>
          <a:p>
            <a:pPr algn="just"/>
            <a:endParaRPr lang="it-IT" sz="1300" b="1" dirty="0">
              <a:latin typeface="Book Antiqua" panose="02040602050305030304" pitchFamily="18" charset="0"/>
            </a:endParaRPr>
          </a:p>
          <a:p>
            <a:pPr algn="just"/>
            <a:r>
              <a:rPr lang="en-US" sz="1300" b="1" dirty="0"/>
              <a:t>Mobility to countries not associated with the program (international mobility non-EU countries)</a:t>
            </a:r>
          </a:p>
          <a:p>
            <a:pPr algn="just"/>
            <a:r>
              <a:rPr lang="en-US" sz="1300" dirty="0"/>
              <a:t>The Erasmus + Program allows you to spend a period of mobility in a University (affiliated with UNINA) located in one of the following non-EU countries: Albania, Armenia, Chile, Japan, Israel, Kazakhstan, Morocco, Montenegro, Republic of Moldova, People's Republic of China, Ukraine, </a:t>
            </a:r>
            <a:r>
              <a:rPr lang="en-US" sz="1300" dirty="0" err="1"/>
              <a:t>USA.All</a:t>
            </a:r>
            <a:r>
              <a:rPr lang="en-US" sz="1300" dirty="0"/>
              <a:t> the requirements set out in this Selection Notice also apply to students applying for exchanges with Universities in non-EU countries (“General eligibility requirements”, “Language requirements”, “Selection procedures”). As established by the Erasmus + Program, specific financial contributions are, however, provided for these locations.</a:t>
            </a:r>
            <a:endParaRPr lang="it-IT" sz="1300" dirty="0"/>
          </a:p>
        </p:txBody>
      </p:sp>
      <p:sp>
        <p:nvSpPr>
          <p:cNvPr id="15" name="Frame 14">
            <a:extLst>
              <a:ext uri="{FF2B5EF4-FFF2-40B4-BE49-F238E27FC236}">
                <a16:creationId xmlns:a16="http://schemas.microsoft.com/office/drawing/2014/main" id="{124E50BF-5157-F845-9AFE-F641485182D2}"/>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22" name="Rectangle 21">
            <a:extLst>
              <a:ext uri="{FF2B5EF4-FFF2-40B4-BE49-F238E27FC236}">
                <a16:creationId xmlns:a16="http://schemas.microsoft.com/office/drawing/2014/main" id="{F9D3565C-9793-9C4D-B7BE-692BBC84914C}"/>
              </a:ext>
            </a:extLst>
          </p:cNvPr>
          <p:cNvSpPr/>
          <p:nvPr/>
        </p:nvSpPr>
        <p:spPr>
          <a:xfrm>
            <a:off x="240448" y="241003"/>
            <a:ext cx="8550532" cy="1053121"/>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Book Antiqua" panose="02040602050305030304" pitchFamily="18" charset="0"/>
              </a:rPr>
              <a:t>MOBILITY TOWARDS SWITZERLAND AND UK ERASMUS+ 2025/2026</a:t>
            </a:r>
          </a:p>
        </p:txBody>
      </p:sp>
      <p:pic>
        <p:nvPicPr>
          <p:cNvPr id="17" name="Picture 2" descr="logo dicmapi">
            <a:extLst>
              <a:ext uri="{FF2B5EF4-FFF2-40B4-BE49-F238E27FC236}">
                <a16:creationId xmlns:a16="http://schemas.microsoft.com/office/drawing/2014/main" id="{83FA934C-4E3D-4950-9F1D-067F47133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544" y="6130060"/>
            <a:ext cx="1455436" cy="6221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30E28A82-3301-BA82-FBFA-8E422B5F22D3}"/>
              </a:ext>
            </a:extLst>
          </p:cNvPr>
          <p:cNvPicPr>
            <a:picLocks noChangeAspect="1"/>
          </p:cNvPicPr>
          <p:nvPr/>
        </p:nvPicPr>
        <p:blipFill>
          <a:blip r:embed="rId4"/>
          <a:stretch>
            <a:fillRect/>
          </a:stretch>
        </p:blipFill>
        <p:spPr>
          <a:xfrm>
            <a:off x="6495742" y="6130871"/>
            <a:ext cx="719578" cy="622129"/>
          </a:xfrm>
          <a:prstGeom prst="rect">
            <a:avLst/>
          </a:prstGeom>
        </p:spPr>
      </p:pic>
    </p:spTree>
    <p:extLst>
      <p:ext uri="{BB962C8B-B14F-4D97-AF65-F5344CB8AC3E}">
        <p14:creationId xmlns:p14="http://schemas.microsoft.com/office/powerpoint/2010/main" val="1523878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C83C94C-9374-0645-B4E3-578CDAE42F2B}"/>
              </a:ext>
            </a:extLst>
          </p:cNvPr>
          <p:cNvSpPr>
            <a:spLocks noGrp="1"/>
          </p:cNvSpPr>
          <p:nvPr>
            <p:ph idx="1"/>
          </p:nvPr>
        </p:nvSpPr>
        <p:spPr>
          <a:xfrm>
            <a:off x="209296" y="1517072"/>
            <a:ext cx="8717887" cy="4608473"/>
          </a:xfrm>
          <a:pattFill prst="pct5">
            <a:fgClr>
              <a:schemeClr val="tx2">
                <a:lumMod val="40000"/>
                <a:lumOff val="60000"/>
              </a:schemeClr>
            </a:fgClr>
            <a:bgClr>
              <a:schemeClr val="bg1"/>
            </a:bgClr>
          </a:pattFill>
        </p:spPr>
        <p:txBody>
          <a:bodyPr>
            <a:normAutofit fontScale="25000" lnSpcReduction="20000"/>
          </a:bodyPr>
          <a:lstStyle/>
          <a:p>
            <a:pPr marL="0" indent="0" algn="ctr">
              <a:buNone/>
            </a:pPr>
            <a:r>
              <a:rPr lang="it-IT" sz="6000" b="1" dirty="0" err="1">
                <a:solidFill>
                  <a:schemeClr val="tx2">
                    <a:lumMod val="75000"/>
                  </a:schemeClr>
                </a:solidFill>
                <a:latin typeface="Book Antiqua" panose="02040602050305030304" pitchFamily="18" charset="0"/>
              </a:rPr>
              <a:t>Submitting</a:t>
            </a:r>
            <a:r>
              <a:rPr lang="it-IT" sz="6000" b="1" dirty="0">
                <a:solidFill>
                  <a:schemeClr val="tx2">
                    <a:lumMod val="75000"/>
                  </a:schemeClr>
                </a:solidFill>
                <a:latin typeface="Book Antiqua" panose="02040602050305030304" pitchFamily="18" charset="0"/>
              </a:rPr>
              <a:t> the </a:t>
            </a:r>
            <a:r>
              <a:rPr lang="it-IT" sz="6000" b="1" dirty="0" err="1">
                <a:solidFill>
                  <a:schemeClr val="tx2">
                    <a:lumMod val="75000"/>
                  </a:schemeClr>
                </a:solidFill>
                <a:latin typeface="Book Antiqua" panose="02040602050305030304" pitchFamily="18" charset="0"/>
              </a:rPr>
              <a:t>application</a:t>
            </a:r>
            <a:endParaRPr lang="it-IT" sz="6000" b="1" dirty="0">
              <a:solidFill>
                <a:schemeClr val="tx2">
                  <a:lumMod val="75000"/>
                </a:schemeClr>
              </a:solidFill>
              <a:latin typeface="Book Antiqua" panose="02040602050305030304" pitchFamily="18" charset="0"/>
            </a:endParaRPr>
          </a:p>
          <a:p>
            <a:pPr marL="0" indent="0" algn="ctr">
              <a:buNone/>
            </a:pPr>
            <a:endParaRPr lang="it-IT" sz="4000" b="1" dirty="0">
              <a:latin typeface="Book Antiqua" panose="02040602050305030304" pitchFamily="18" charset="0"/>
            </a:endParaRPr>
          </a:p>
          <a:p>
            <a:pPr marL="0" indent="0" algn="just">
              <a:buNone/>
            </a:pPr>
            <a:r>
              <a:rPr lang="en-US" sz="6400" dirty="0">
                <a:latin typeface="Book Antiqua" panose="02040602050305030304" pitchFamily="18" charset="0"/>
              </a:rPr>
              <a:t>All students regularly enrolled in a three-year, single-cycle master's or master's degree course at the University of Naples Federico II are eligible for the selection. In any case, </a:t>
            </a:r>
            <a:r>
              <a:rPr lang="en-US" sz="6400" b="1" dirty="0">
                <a:latin typeface="Book Antiqua" panose="02040602050305030304" pitchFamily="18" charset="0"/>
              </a:rPr>
              <a:t>students must have an active career and be up to date with the payment of fees and contributions</a:t>
            </a:r>
            <a:r>
              <a:rPr lang="en-US" sz="6400" dirty="0">
                <a:latin typeface="Book Antiqua" panose="02040602050305030304" pitchFamily="18" charset="0"/>
              </a:rPr>
              <a:t>, under penalty of exclusion.</a:t>
            </a:r>
          </a:p>
          <a:p>
            <a:pPr marL="0" indent="0" algn="just">
              <a:buNone/>
            </a:pPr>
            <a:r>
              <a:rPr lang="en-US" sz="6400" dirty="0">
                <a:latin typeface="Book Antiqua" panose="02040602050305030304" pitchFamily="18" charset="0"/>
              </a:rPr>
              <a:t>Students enrolled in the first year of three-year and single-cycle master's degrees must have acquired, as of 06/03/2025, at least 12 CFU (applications from students who do not meet the 12 CFU requirement will be automatically rejected).For students enrolled in two-year master's degree courses and for doctoral students/specialization schools, the 12 CFU requirement is not foreseen.</a:t>
            </a:r>
          </a:p>
          <a:p>
            <a:pPr marL="0" indent="0" algn="just">
              <a:buNone/>
            </a:pPr>
            <a:r>
              <a:rPr lang="en-US" sz="6400" dirty="0">
                <a:latin typeface="Book Antiqua" panose="02040602050305030304" pitchFamily="18" charset="0"/>
              </a:rPr>
              <a:t>Students enrolled in the third year of a three-year degree can participate to leave during the first year of the continuity master's degree (same area), provided that they have been assigned a location that provides the second level of studies and at the time of signing the agreement, they are regularly enrolled in the first year of one of the master's degrees activated at the same Department.</a:t>
            </a:r>
          </a:p>
          <a:p>
            <a:pPr marL="0" indent="0" algn="just">
              <a:buNone/>
            </a:pPr>
            <a:endParaRPr lang="it-IT" sz="6400" dirty="0">
              <a:latin typeface="Book Antiqua" panose="02040602050305030304" pitchFamily="18" charset="0"/>
            </a:endParaRPr>
          </a:p>
          <a:p>
            <a:pPr marL="0" indent="0" algn="just">
              <a:buNone/>
            </a:pPr>
            <a:r>
              <a:rPr lang="en-US" sz="6400" dirty="0">
                <a:latin typeface="Book Antiqua" panose="02040602050305030304" pitchFamily="18" charset="0"/>
              </a:rPr>
              <a:t>It is mandatory for each candidate to have activated the institutional email address </a:t>
            </a:r>
            <a:r>
              <a:rPr lang="it-IT" sz="6400" dirty="0">
                <a:solidFill>
                  <a:srgbClr val="0066FF"/>
                </a:solidFill>
                <a:latin typeface="Book Antiqua" panose="02040602050305030304" pitchFamily="18" charset="0"/>
              </a:rPr>
              <a:t>__@studenti.unina.it</a:t>
            </a:r>
            <a:r>
              <a:rPr lang="en-US" sz="6400" dirty="0">
                <a:latin typeface="Book Antiqua" panose="02040602050305030304" pitchFamily="18" charset="0"/>
              </a:rPr>
              <a:t> which will be the only tool used for all communications.</a:t>
            </a:r>
            <a:endParaRPr lang="it-IT" sz="6400" dirty="0">
              <a:latin typeface="Book Antiqua" panose="02040602050305030304" pitchFamily="18" charset="0"/>
            </a:endParaRPr>
          </a:p>
          <a:p>
            <a:pPr marL="0" indent="0">
              <a:buNone/>
            </a:pPr>
            <a:endParaRPr lang="it-IT" sz="6400" dirty="0">
              <a:latin typeface="Book Antiqua" panose="02040602050305030304" pitchFamily="18" charset="0"/>
            </a:endParaRPr>
          </a:p>
          <a:p>
            <a:pPr marL="0" indent="0" algn="just">
              <a:buNone/>
            </a:pPr>
            <a:endParaRPr lang="it-IT" sz="4000" dirty="0">
              <a:latin typeface="Book Antiqua" panose="02040602050305030304" pitchFamily="18" charset="0"/>
            </a:endParaRPr>
          </a:p>
        </p:txBody>
      </p:sp>
      <p:sp>
        <p:nvSpPr>
          <p:cNvPr id="4" name="Frame 3">
            <a:extLst>
              <a:ext uri="{FF2B5EF4-FFF2-40B4-BE49-F238E27FC236}">
                <a16:creationId xmlns:a16="http://schemas.microsoft.com/office/drawing/2014/main" id="{9FDB37BA-E9FA-D948-A673-63DC9FDF9B7E}"/>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54B8407B-9089-894F-9C0D-B2BAA28E41E4}"/>
              </a:ext>
            </a:extLst>
          </p:cNvPr>
          <p:cNvSpPr/>
          <p:nvPr/>
        </p:nvSpPr>
        <p:spPr>
          <a:xfrm>
            <a:off x="310896" y="383414"/>
            <a:ext cx="8522207" cy="96896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3200" dirty="0">
                <a:solidFill>
                  <a:schemeClr val="tx1"/>
                </a:solidFill>
                <a:latin typeface="Book Antiqua" panose="02040602050305030304" pitchFamily="18" charset="0"/>
              </a:rPr>
              <a:t>Application and </a:t>
            </a:r>
            <a:r>
              <a:rPr lang="it-IT" sz="3200" dirty="0" err="1">
                <a:solidFill>
                  <a:schemeClr val="tx1"/>
                </a:solidFill>
                <a:latin typeface="Book Antiqua" panose="02040602050305030304" pitchFamily="18" charset="0"/>
              </a:rPr>
              <a:t>Admission</a:t>
            </a:r>
            <a:r>
              <a:rPr lang="it-IT" sz="3200" dirty="0">
                <a:solidFill>
                  <a:schemeClr val="tx1"/>
                </a:solidFill>
                <a:latin typeface="Book Antiqua" panose="02040602050305030304" pitchFamily="18" charset="0"/>
              </a:rPr>
              <a:t> </a:t>
            </a:r>
            <a:r>
              <a:rPr lang="it-IT" sz="3200" dirty="0" err="1">
                <a:solidFill>
                  <a:schemeClr val="tx1"/>
                </a:solidFill>
                <a:latin typeface="Book Antiqua" panose="02040602050305030304" pitchFamily="18" charset="0"/>
              </a:rPr>
              <a:t>Requirements</a:t>
            </a:r>
            <a:endParaRPr lang="en-US" sz="3200" b="1"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DEBCCAC3-2211-971A-49D4-956EB0532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E7EEF441-5758-81C0-F017-05FF09400168}"/>
              </a:ext>
            </a:extLst>
          </p:cNvPr>
          <p:cNvPicPr>
            <a:picLocks noChangeAspect="1"/>
          </p:cNvPicPr>
          <p:nvPr/>
        </p:nvPicPr>
        <p:blipFill>
          <a:blip r:embed="rId3"/>
          <a:stretch>
            <a:fillRect/>
          </a:stretch>
        </p:blipFill>
        <p:spPr>
          <a:xfrm>
            <a:off x="6862428" y="6125545"/>
            <a:ext cx="719578" cy="622129"/>
          </a:xfrm>
          <a:prstGeom prst="rect">
            <a:avLst/>
          </a:prstGeom>
        </p:spPr>
      </p:pic>
    </p:spTree>
    <p:extLst>
      <p:ext uri="{BB962C8B-B14F-4D97-AF65-F5344CB8AC3E}">
        <p14:creationId xmlns:p14="http://schemas.microsoft.com/office/powerpoint/2010/main" val="419758354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TotalTime>
  <Words>6339</Words>
  <Application>Microsoft Office PowerPoint</Application>
  <PresentationFormat>Presentazione su schermo (4:3)</PresentationFormat>
  <Paragraphs>486</Paragraphs>
  <Slides>49</Slides>
  <Notes>17</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49</vt:i4>
      </vt:variant>
    </vt:vector>
  </HeadingPairs>
  <TitlesOfParts>
    <vt:vector size="55" baseType="lpstr">
      <vt:lpstr>Arial</vt:lpstr>
      <vt:lpstr>Book Antiqua</vt:lpstr>
      <vt:lpstr>Calibri</vt:lpstr>
      <vt:lpstr>rugrats sans</vt:lpstr>
      <vt:lpstr>Times New Roman</vt:lpstr>
      <vt:lpstr>Tema di Office</vt:lpstr>
      <vt:lpstr>Erasmus Program  Changing lives, opening minds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Publication of the ranking</vt:lpstr>
      <vt:lpstr> DURATION OF MOBILITY</vt:lpstr>
      <vt:lpstr>Presentazione standard di PowerPoint</vt:lpstr>
      <vt:lpstr>Presentazione standard di PowerPoint</vt:lpstr>
      <vt:lpstr>Presentazione standard di PowerPoint</vt:lpstr>
      <vt:lpstr>Presentazione standard di PowerPoint</vt:lpstr>
      <vt:lpstr>Presentazione standard di PowerPoint</vt:lpstr>
      <vt:lpstr>Financial Support</vt:lpstr>
      <vt:lpstr>Financial Support</vt:lpstr>
      <vt:lpstr>Financial Support</vt:lpstr>
      <vt:lpstr>Financial Support</vt:lpstr>
      <vt:lpstr>Financial Support</vt:lpstr>
      <vt:lpstr>Financial support NO EU  (not associated with the ERASMUS+ programme)</vt:lpstr>
      <vt:lpstr>Financial support Erasmus 2021_2027 Green Travel</vt:lpstr>
      <vt:lpstr>Financial Support</vt:lpstr>
      <vt:lpstr>Financial Support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Presentation of the Erasmus Information Day of the DICMaPI </vt:lpstr>
      <vt:lpstr>ENJOY YOUR EXPERIENCE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programma erasmus + del DICMAPI</dc:title>
  <dc:creator>Marcy</dc:creator>
  <cp:lastModifiedBy>PAOLA DESIDERY</cp:lastModifiedBy>
  <cp:revision>459</cp:revision>
  <cp:lastPrinted>2018-09-25T07:58:18Z</cp:lastPrinted>
  <dcterms:created xsi:type="dcterms:W3CDTF">2018-09-23T17:29:49Z</dcterms:created>
  <dcterms:modified xsi:type="dcterms:W3CDTF">2025-03-06T13:49:00Z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d0b24d-6422-44b0-b3de-abb3a9e8c81a_Enabled">
    <vt:lpwstr>true</vt:lpwstr>
  </property>
  <property fmtid="{D5CDD505-2E9C-101B-9397-08002B2CF9AE}" pid="3" name="MSIP_Label_2ad0b24d-6422-44b0-b3de-abb3a9e8c81a_SetDate">
    <vt:lpwstr>2024-02-19T11:04:20Z</vt:lpwstr>
  </property>
  <property fmtid="{D5CDD505-2E9C-101B-9397-08002B2CF9AE}" pid="4" name="MSIP_Label_2ad0b24d-6422-44b0-b3de-abb3a9e8c81a_Method">
    <vt:lpwstr>Standard</vt:lpwstr>
  </property>
  <property fmtid="{D5CDD505-2E9C-101B-9397-08002B2CF9AE}" pid="5" name="MSIP_Label_2ad0b24d-6422-44b0-b3de-abb3a9e8c81a_Name">
    <vt:lpwstr>defa4170-0d19-0005-0004-bc88714345d2</vt:lpwstr>
  </property>
  <property fmtid="{D5CDD505-2E9C-101B-9397-08002B2CF9AE}" pid="6" name="MSIP_Label_2ad0b24d-6422-44b0-b3de-abb3a9e8c81a_SiteId">
    <vt:lpwstr>2fcfe26a-bb62-46b0-b1e3-28f9da0c45fd</vt:lpwstr>
  </property>
  <property fmtid="{D5CDD505-2E9C-101B-9397-08002B2CF9AE}" pid="7" name="MSIP_Label_2ad0b24d-6422-44b0-b3de-abb3a9e8c81a_ActionId">
    <vt:lpwstr>f50d12b5-f534-4c2a-8471-cbfd0fb6bade</vt:lpwstr>
  </property>
  <property fmtid="{D5CDD505-2E9C-101B-9397-08002B2CF9AE}" pid="8" name="MSIP_Label_2ad0b24d-6422-44b0-b3de-abb3a9e8c81a_ContentBits">
    <vt:lpwstr>0</vt:lpwstr>
  </property>
</Properties>
</file>